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Woron"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4CD"/>
          </a:solidFill>
        </a:fill>
      </a:tcStyle>
    </a:wholeTbl>
    <a:band2H>
      <a:tcTxStyle/>
      <a:tcStyle>
        <a:tcBdr/>
        <a:fill>
          <a:solidFill>
            <a:srgbClr val="EBF2E8"/>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DDCC"/>
          </a:solidFill>
        </a:fill>
      </a:tcStyle>
    </a:wholeTbl>
    <a:band2H>
      <a:tcTxStyle/>
      <a:tcStyle>
        <a:tcBdr/>
        <a:fill>
          <a:solidFill>
            <a:srgbClr val="F4EFE7"/>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CFDF"/>
          </a:solidFill>
        </a:fill>
      </a:tcStyle>
    </a:wholeTbl>
    <a:band2H>
      <a:tcTxStyle/>
      <a:tcStyle>
        <a:tcBdr/>
        <a:fill>
          <a:solidFill>
            <a:srgbClr val="FBE8F0"/>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venir Next LT Pro"/>
          <a:ea typeface="Avenir Next LT Pro"/>
          <a:cs typeface="Avenir Next LT Pr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Next LT Pro"/>
          <a:ea typeface="Avenir Next LT Pro"/>
          <a:cs typeface="Avenir Next LT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Next LT Pro"/>
          <a:ea typeface="Avenir Next LT Pro"/>
          <a:cs typeface="Avenir Next LT Pro"/>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Next LT Pro"/>
          <a:ea typeface="Avenir Next LT Pro"/>
          <a:cs typeface="Avenir Next LT Pro"/>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42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2-05T13:44:07.013" idx="1">
    <p:pos x="8109" y="389"/>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381000" y="685800"/>
            <a:ext cx="6096000" cy="342900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In the beginning we had some discussions at our ExCom meetings, but different people had different views.</a:t>
            </a:r>
          </a:p>
          <a:p>
            <a:r>
              <a:t>I looked at the D5 archive and it seemed very complex.</a:t>
            </a:r>
          </a:p>
          <a:p>
            <a:r>
              <a:t>Most of our beginning questions were answered by D5 Joe Gibson. Joe saved us a lot of time by not going off in tangents and keeping our focus in mind.</a:t>
            </a:r>
          </a:p>
          <a:p>
            <a:r>
              <a:t>We got into various issues like those stated above.</a:t>
            </a:r>
          </a:p>
          <a:p>
            <a:r>
              <a:t>BUT, someone has to make those decisions without wasting a lot of time and going down the wrong roads.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pPr defTabSz="939363"/>
            <a:r>
              <a:t>Discuss: Listen to ExCom; talk to Joe; bounce ideas off key people</a:t>
            </a:r>
          </a:p>
          <a:p>
            <a:pPr defTabSz="939363"/>
            <a:endParaRPr/>
          </a:p>
          <a:p>
            <a:pPr defTabSz="939363"/>
            <a:r>
              <a:t> I decided to chose a group of past Commanders because they would have the background knowledge to understand the issues and documents. I extended an invitation to them to serve on a committee. No one refused, but they didn’t exactly accept either.</a:t>
            </a:r>
          </a:p>
          <a:p>
            <a:pPr defTabSz="939363"/>
            <a:endParaRPr/>
          </a:p>
          <a:p>
            <a:pPr defTabSz="939363"/>
            <a:r>
              <a:t>Webmaster (Joe Pezely) met to discuss Dropbox and why it would be a good choice.  Joe set up dropbox on my laptop so it would be easier to use.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Think through these 2 items carefully. Although we were retaining documents, we also felt that we could use the archive to pass along information from one person to the next.</a:t>
            </a:r>
          </a:p>
          <a:p>
            <a:endParaRPr/>
          </a:p>
          <a:p>
            <a:r>
              <a:t>Passing along information was a problem for us. People kept records according to their own needs. Some passed it along to the next person and some did not. We felt we could pass information along through the archive to train people in their new position, to save documents, flyers, etc. so we didn’t have to completely develop them with each new person. We could even put in contact people, hotel information, marina information, maps, menus, etc. and it could all be saved. That way each person coming into a position didn’t have to start from scratch.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381000" y="685800"/>
            <a:ext cx="6096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Joe Pezely and I started off with a basic outline based on officers and their roles and who reports to them. Refer to “Organization” handout.</a:t>
            </a:r>
          </a:p>
          <a:p>
            <a:r>
              <a:t>I held some meetings but very few people attended them.  I held the meeting anyway using an agenda, and wrote up minutes. I distributed everything through email and put all documents on dropbox.</a:t>
            </a:r>
          </a:p>
          <a:p>
            <a:r>
              <a:t>I kept updating the ExCom and putting small ads in our newsletter about what we were doing. Sometimes I would contact members of the committee and ask for their feedback.</a:t>
            </a:r>
          </a:p>
          <a:p>
            <a:endParaRPr/>
          </a:p>
          <a:p>
            <a:r>
              <a:t>We put everything on dropbox so the committee could easily find it and respond. Some meetings were online, or decisions were done by survey.</a:t>
            </a:r>
          </a:p>
          <a:p>
            <a:endParaRPr/>
          </a:p>
          <a:p>
            <a:r>
              <a:t>Eventually more people became interested, or were recruited to our mission.</a:t>
            </a:r>
          </a:p>
          <a:p>
            <a:endParaRPr/>
          </a:p>
          <a:p>
            <a:r>
              <a:t>We started off with this philosophy. </a:t>
            </a:r>
          </a:p>
          <a:p>
            <a:r>
              <a:t>Easy to use– required or no one will use it.</a:t>
            </a:r>
          </a:p>
          <a:p>
            <a:r>
              <a:t>Easy to locate– or no one will use it</a:t>
            </a:r>
          </a:p>
          <a:p>
            <a:r>
              <a:t>Edit some of the documents– Joe Gibson said “No” because it’s an archive. We agreed with that and agreed to open another dropbox for “working documents”</a:t>
            </a:r>
          </a:p>
          <a:p>
            <a:r>
              <a:t>Required format- Joe Gidson calls these “tools”. These are basically formats that are used for submitting documents. We haven’t gotten there yet as I need some training and time to look at these on the D5 website.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pPr>
              <a:defRPr u="sng"/>
            </a:pPr>
            <a:r>
              <a:t>Access</a:t>
            </a:r>
            <a:r>
              <a:rPr u="none"/>
              <a:t>:  The Webmaster controls the access.</a:t>
            </a:r>
          </a:p>
          <a:p>
            <a:pPr>
              <a:defRPr u="sng"/>
            </a:pPr>
            <a:r>
              <a:t>Process</a:t>
            </a:r>
            <a:r>
              <a:rPr u="none"/>
              <a:t>:  Officers store their own documents, or a person can send a document to me. Mostly we have people storing their own documents. But I now have 3 volunteers to help me.</a:t>
            </a:r>
          </a:p>
          <a:p>
            <a:pPr>
              <a:defRPr u="sng"/>
            </a:pPr>
            <a:r>
              <a:t>Quality Control</a:t>
            </a:r>
            <a:r>
              <a:rPr u="none"/>
              <a:t>: Officers store whatever they want. There’s too much stuff to go through to set standards for quality etc. Our members are very efficient and competent.</a:t>
            </a:r>
          </a:p>
          <a:p>
            <a:pPr>
              <a:defRPr u="sng"/>
            </a:pPr>
            <a:r>
              <a:t>Committee</a:t>
            </a:r>
            <a:r>
              <a:rPr u="none"/>
              <a:t>:  see above</a:t>
            </a:r>
          </a:p>
          <a:p>
            <a:pPr>
              <a:defRPr u="sng"/>
            </a:pPr>
            <a:r>
              <a:t>Research:</a:t>
            </a:r>
            <a:r>
              <a:rPr u="none"/>
              <a:t> Keep up with what’s happening at D5 and what the Committee wants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To review and put this in a working order.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Things I learned after making mistakes.  These decisions have now been accepted by our squadron and we are moving forward.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endParaRPr/>
          </a:p>
        </p:txBody>
      </p:sp>
      <p:sp>
        <p:nvSpPr>
          <p:cNvPr id="15" name="Rectangle 9"/>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9" rIns="45719"/>
          <a:lstStyle/>
          <a:p>
            <a:endParaRPr/>
          </a:p>
        </p:txBody>
      </p:sp>
      <p:sp>
        <p:nvSpPr>
          <p:cNvPr id="16" name="Rectangle 10"/>
          <p:cNvSpPr/>
          <p:nvPr/>
        </p:nvSpPr>
        <p:spPr>
          <a:xfrm>
            <a:off x="1447800" y="1411614"/>
            <a:ext cx="9296401" cy="4034771"/>
          </a:xfrm>
          <a:prstGeom prst="rect">
            <a:avLst/>
          </a:prstGeom>
          <a:ln w="6350" cap="sq">
            <a:solidFill>
              <a:srgbClr val="404040"/>
            </a:solidFill>
            <a:miter/>
          </a:ln>
        </p:spPr>
        <p:txBody>
          <a:bodyPr lIns="45719" rIns="45719"/>
          <a:lstStyle/>
          <a:p>
            <a:endParaRPr/>
          </a:p>
        </p:txBody>
      </p:sp>
      <p:sp>
        <p:nvSpPr>
          <p:cNvPr id="17" name="Rectangle 14"/>
          <p:cNvSpPr/>
          <p:nvPr/>
        </p:nvSpPr>
        <p:spPr>
          <a:xfrm>
            <a:off x="5135879" y="1267729"/>
            <a:ext cx="1920241" cy="731521"/>
          </a:xfrm>
          <a:prstGeom prst="rect">
            <a:avLst/>
          </a:prstGeom>
          <a:solidFill>
            <a:schemeClr val="accent1"/>
          </a:solidFill>
          <a:ln w="12700">
            <a:miter lim="400000"/>
          </a:ln>
        </p:spPr>
        <p:txBody>
          <a:bodyPr lIns="45719" rIns="45719"/>
          <a:lstStyle/>
          <a:p>
            <a:endParaRPr/>
          </a:p>
        </p:txBody>
      </p:sp>
      <p:grpSp>
        <p:nvGrpSpPr>
          <p:cNvPr id="21" name="Group 6"/>
          <p:cNvGrpSpPr/>
          <p:nvPr/>
        </p:nvGrpSpPr>
        <p:grpSpPr>
          <a:xfrm>
            <a:off x="5250179" y="1267729"/>
            <a:ext cx="1691641" cy="615935"/>
            <a:chOff x="0" y="0"/>
            <a:chExt cx="1691640" cy="615934"/>
          </a:xfrm>
        </p:grpSpPr>
        <p:sp>
          <p:nvSpPr>
            <p:cNvPr id="18"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19" name="Straight Connector 17"/>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20" name="Straight Connector 18"/>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22" name="Title Text"/>
          <p:cNvSpPr txBox="1">
            <a:spLocks noGrp="1"/>
          </p:cNvSpPr>
          <p:nvPr>
            <p:ph type="title"/>
          </p:nvPr>
        </p:nvSpPr>
        <p:spPr>
          <a:xfrm>
            <a:off x="1629103" y="2244830"/>
            <a:ext cx="8933796" cy="2437233"/>
          </a:xfrm>
          <a:prstGeom prst="rect">
            <a:avLst/>
          </a:prstGeom>
        </p:spPr>
        <p:txBody>
          <a:bodyPr/>
          <a:lstStyle>
            <a:lvl1pPr algn="ctr">
              <a:lnSpc>
                <a:spcPct val="83000"/>
              </a:lnSpc>
              <a:defRPr sz="6800" b="0" cap="all" spc="-100"/>
            </a:lvl1pPr>
          </a:lstStyle>
          <a:p>
            <a:r>
              <a:t>Title Text</a:t>
            </a:r>
          </a:p>
        </p:txBody>
      </p:sp>
      <p:sp>
        <p:nvSpPr>
          <p:cNvPr id="23" name="Body Level One…"/>
          <p:cNvSpPr txBox="1">
            <a:spLocks noGrp="1"/>
          </p:cNvSpPr>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z="1800" spc="80">
                <a:solidFill>
                  <a:srgbClr val="0D0D0D"/>
                </a:solidFill>
              </a:defRPr>
            </a:lvl1pPr>
            <a:lvl2pPr marL="0" indent="457200" algn="ctr">
              <a:spcBef>
                <a:spcPts val="0"/>
              </a:spcBef>
              <a:buClrTx/>
              <a:buSzTx/>
              <a:buFontTx/>
              <a:buNone/>
              <a:defRPr sz="1800" spc="80">
                <a:solidFill>
                  <a:srgbClr val="0D0D0D"/>
                </a:solidFill>
              </a:defRPr>
            </a:lvl2pPr>
            <a:lvl3pPr marL="0" indent="914400" algn="ctr">
              <a:spcBef>
                <a:spcPts val="0"/>
              </a:spcBef>
              <a:buClrTx/>
              <a:buSzTx/>
              <a:buFontTx/>
              <a:buNone/>
              <a:defRPr sz="1800" spc="80">
                <a:solidFill>
                  <a:srgbClr val="0D0D0D"/>
                </a:solidFill>
              </a:defRPr>
            </a:lvl3pPr>
            <a:lvl4pPr marL="0" indent="1371600" algn="ctr">
              <a:spcBef>
                <a:spcPts val="0"/>
              </a:spcBef>
              <a:buClrTx/>
              <a:buSzTx/>
              <a:buFontTx/>
              <a:buNone/>
              <a:defRPr sz="1800" spc="80">
                <a:solidFill>
                  <a:srgbClr val="0D0D0D"/>
                </a:solidFill>
              </a:defRPr>
            </a:lvl4pPr>
            <a:lvl5pPr marL="0" indent="1828800" algn="ctr">
              <a:spcBef>
                <a:spcPts val="0"/>
              </a:spcBef>
              <a:buClrTx/>
              <a:buSzTx/>
              <a:buFontTx/>
              <a:buNone/>
              <a:defRPr sz="1800" spc="8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10345750" y="5187568"/>
            <a:ext cx="217151"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20" name="Rectangle 9"/>
          <p:cNvSpPr/>
          <p:nvPr/>
        </p:nvSpPr>
        <p:spPr>
          <a:xfrm>
            <a:off x="8119870" y="237744"/>
            <a:ext cx="3826597" cy="6382512"/>
          </a:xfrm>
          <a:prstGeom prst="rect">
            <a:avLst/>
          </a:prstGeom>
          <a:solidFill>
            <a:srgbClr val="D9D9D9">
              <a:alpha val="60000"/>
            </a:srgbClr>
          </a:solidFill>
          <a:ln w="12700">
            <a:miter lim="400000"/>
          </a:ln>
        </p:spPr>
        <p:txBody>
          <a:bodyPr lIns="45719" rIns="45719"/>
          <a:lstStyle/>
          <a:p>
            <a:endParaRPr/>
          </a:p>
        </p:txBody>
      </p:sp>
      <p:sp>
        <p:nvSpPr>
          <p:cNvPr id="121" name="Rectangle 12"/>
          <p:cNvSpPr/>
          <p:nvPr/>
        </p:nvSpPr>
        <p:spPr>
          <a:xfrm>
            <a:off x="8254659" y="374903"/>
            <a:ext cx="3557016" cy="6108194"/>
          </a:xfrm>
          <a:prstGeom prst="rect">
            <a:avLst/>
          </a:prstGeom>
          <a:ln w="6350" cap="sq">
            <a:solidFill>
              <a:srgbClr val="404040"/>
            </a:solidFill>
            <a:miter/>
          </a:ln>
        </p:spPr>
        <p:txBody>
          <a:bodyPr lIns="45719" rIns="45719"/>
          <a:lstStyle/>
          <a:p>
            <a:endParaRPr/>
          </a:p>
        </p:txBody>
      </p:sp>
      <p:sp>
        <p:nvSpPr>
          <p:cNvPr id="122" name="Title Text"/>
          <p:cNvSpPr txBox="1">
            <a:spLocks noGrp="1"/>
          </p:cNvSpPr>
          <p:nvPr>
            <p:ph type="title"/>
          </p:nvPr>
        </p:nvSpPr>
        <p:spPr>
          <a:xfrm>
            <a:off x="8458200" y="607391"/>
            <a:ext cx="3161964" cy="1645922"/>
          </a:xfrm>
          <a:prstGeom prst="rect">
            <a:avLst/>
          </a:prstGeom>
        </p:spPr>
        <p:txBody>
          <a:bodyPr anchor="b"/>
          <a:lstStyle>
            <a:lvl1pPr>
              <a:lnSpc>
                <a:spcPct val="100000"/>
              </a:lnSpc>
              <a:defRPr sz="3200" b="0">
                <a:solidFill>
                  <a:srgbClr val="000000"/>
                </a:solidFill>
              </a:defRPr>
            </a:lvl1pPr>
          </a:lstStyle>
          <a:p>
            <a:r>
              <a:t>Title Text</a:t>
            </a:r>
          </a:p>
        </p:txBody>
      </p:sp>
      <p:sp>
        <p:nvSpPr>
          <p:cNvPr id="123" name="Body Level One…"/>
          <p:cNvSpPr txBox="1">
            <a:spLocks noGrp="1"/>
          </p:cNvSpPr>
          <p:nvPr>
            <p:ph type="body" idx="1"/>
          </p:nvPr>
        </p:nvSpPr>
        <p:spPr>
          <a:xfrm>
            <a:off x="685800" y="609600"/>
            <a:ext cx="6858000" cy="5334000"/>
          </a:xfrm>
          <a:prstGeom prst="rect">
            <a:avLst/>
          </a:prstGeom>
        </p:spPr>
        <p:txBody>
          <a:bodyPr/>
          <a:lstStyle>
            <a:lvl1pPr>
              <a:defRPr sz="1900"/>
            </a:lvl1pPr>
            <a:lvl2pPr marL="491490" indent="-217170">
              <a:defRPr sz="1900"/>
            </a:lvl2pPr>
            <a:lvl3pPr marL="796834" indent="-248194">
              <a:defRPr sz="1900"/>
            </a:lvl3pPr>
            <a:lvl4pPr marL="1071154" indent="-248194">
              <a:defRPr sz="1900"/>
            </a:lvl4pPr>
            <a:lvl5pPr marL="1345474" indent="-248194">
              <a:defRPr sz="1900"/>
            </a:lvl5pPr>
          </a:lstStyle>
          <a:p>
            <a:r>
              <a:t>Body Level One</a:t>
            </a:r>
          </a:p>
          <a:p>
            <a:pPr lvl="1"/>
            <a:r>
              <a:t>Body Level Two</a:t>
            </a:r>
          </a:p>
          <a:p>
            <a:pPr lvl="2"/>
            <a:r>
              <a:t>Body Level Three</a:t>
            </a:r>
          </a:p>
          <a:p>
            <a:pPr lvl="3"/>
            <a:r>
              <a:t>Body Level Four</a:t>
            </a:r>
          </a:p>
          <a:p>
            <a:pPr lvl="4"/>
            <a:r>
              <a:t>Body Level Five</a:t>
            </a:r>
          </a:p>
        </p:txBody>
      </p:sp>
      <p:sp>
        <p:nvSpPr>
          <p:cNvPr id="124" name="Text Placeholder 3"/>
          <p:cNvSpPr>
            <a:spLocks noGrp="1"/>
          </p:cNvSpPr>
          <p:nvPr>
            <p:ph type="body" sz="quarter" idx="21"/>
          </p:nvPr>
        </p:nvSpPr>
        <p:spPr>
          <a:xfrm>
            <a:off x="8458199" y="2336800"/>
            <a:ext cx="3161965" cy="3606800"/>
          </a:xfrm>
          <a:prstGeom prst="rect">
            <a:avLst/>
          </a:prstGeom>
        </p:spPr>
        <p:txBody>
          <a:bodyPr/>
          <a:lstStyle/>
          <a:p>
            <a:pPr marL="0" indent="0">
              <a:spcBef>
                <a:spcPts val="800"/>
              </a:spcBef>
              <a:buClrTx/>
              <a:buSzTx/>
              <a:buFontTx/>
              <a:buNone/>
              <a:defRPr sz="1800"/>
            </a:pPr>
            <a:endParaRPr/>
          </a:p>
        </p:txBody>
      </p:sp>
      <p:sp>
        <p:nvSpPr>
          <p:cNvPr id="125" name="Slide Number"/>
          <p:cNvSpPr txBox="1">
            <a:spLocks noGrp="1"/>
          </p:cNvSpPr>
          <p:nvPr>
            <p:ph type="sldNum" sz="quarter" idx="2"/>
          </p:nvPr>
        </p:nvSpPr>
        <p:spPr>
          <a:xfrm>
            <a:off x="11403013" y="6182360"/>
            <a:ext cx="217151"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32" name="Rectangle 10"/>
          <p:cNvSpPr/>
          <p:nvPr/>
        </p:nvSpPr>
        <p:spPr>
          <a:xfrm>
            <a:off x="8119870" y="237744"/>
            <a:ext cx="3826597" cy="6382512"/>
          </a:xfrm>
          <a:prstGeom prst="rect">
            <a:avLst/>
          </a:prstGeom>
          <a:solidFill>
            <a:srgbClr val="D9D9D9">
              <a:alpha val="60000"/>
            </a:srgbClr>
          </a:solidFill>
          <a:ln w="12700">
            <a:miter lim="400000"/>
          </a:ln>
        </p:spPr>
        <p:txBody>
          <a:bodyPr lIns="45719" rIns="45719"/>
          <a:lstStyle/>
          <a:p>
            <a:endParaRPr/>
          </a:p>
        </p:txBody>
      </p:sp>
      <p:sp>
        <p:nvSpPr>
          <p:cNvPr id="133" name="Picture Placeholder 2"/>
          <p:cNvSpPr>
            <a:spLocks noGrp="1"/>
          </p:cNvSpPr>
          <p:nvPr>
            <p:ph type="pic" idx="21"/>
          </p:nvPr>
        </p:nvSpPr>
        <p:spPr>
          <a:xfrm>
            <a:off x="228599" y="237743"/>
            <a:ext cx="7696201" cy="6382513"/>
          </a:xfrm>
          <a:prstGeom prst="rect">
            <a:avLst/>
          </a:prstGeom>
        </p:spPr>
        <p:txBody>
          <a:bodyPr lIns="91439" rIns="91439">
            <a:noAutofit/>
          </a:bodyPr>
          <a:lstStyle/>
          <a:p>
            <a:endParaRPr/>
          </a:p>
        </p:txBody>
      </p:sp>
      <p:sp>
        <p:nvSpPr>
          <p:cNvPr id="134" name="Slide Number"/>
          <p:cNvSpPr txBox="1">
            <a:spLocks noGrp="1"/>
          </p:cNvSpPr>
          <p:nvPr>
            <p:ph type="sldNum" sz="quarter" idx="2"/>
          </p:nvPr>
        </p:nvSpPr>
        <p:spPr>
          <a:xfrm>
            <a:off x="11404874" y="6182360"/>
            <a:ext cx="217151" cy="218441"/>
          </a:xfrm>
          <a:prstGeom prst="rect">
            <a:avLst/>
          </a:prstGeom>
        </p:spPr>
        <p:txBody>
          <a:bodyPr/>
          <a:lstStyle/>
          <a:p>
            <a:fld id="{86CB4B4D-7CA3-9044-876B-883B54F8677D}" type="slidenum">
              <a:t>‹#›</a:t>
            </a:fld>
            <a:endParaRPr/>
          </a:p>
        </p:txBody>
      </p:sp>
      <p:sp>
        <p:nvSpPr>
          <p:cNvPr id="135" name="Rectangle 11"/>
          <p:cNvSpPr/>
          <p:nvPr/>
        </p:nvSpPr>
        <p:spPr>
          <a:xfrm>
            <a:off x="8254659" y="374903"/>
            <a:ext cx="3557016" cy="6108194"/>
          </a:xfrm>
          <a:prstGeom prst="rect">
            <a:avLst/>
          </a:prstGeom>
          <a:ln w="6350" cap="sq">
            <a:solidFill>
              <a:srgbClr val="404040"/>
            </a:solidFill>
            <a:miter/>
          </a:ln>
        </p:spPr>
        <p:txBody>
          <a:bodyPr lIns="45719" rIns="45719"/>
          <a:lstStyle/>
          <a:p>
            <a:endParaRPr/>
          </a:p>
        </p:txBody>
      </p:sp>
      <p:sp>
        <p:nvSpPr>
          <p:cNvPr id="136" name="Title Text"/>
          <p:cNvSpPr txBox="1">
            <a:spLocks noGrp="1"/>
          </p:cNvSpPr>
          <p:nvPr>
            <p:ph type="title"/>
          </p:nvPr>
        </p:nvSpPr>
        <p:spPr>
          <a:xfrm>
            <a:off x="8477250" y="603504"/>
            <a:ext cx="3144774" cy="1645921"/>
          </a:xfrm>
          <a:prstGeom prst="rect">
            <a:avLst/>
          </a:prstGeom>
        </p:spPr>
        <p:txBody>
          <a:bodyPr anchor="b"/>
          <a:lstStyle>
            <a:lvl1pPr>
              <a:lnSpc>
                <a:spcPct val="100000"/>
              </a:lnSpc>
              <a:defRPr sz="3200" b="0">
                <a:solidFill>
                  <a:srgbClr val="000000"/>
                </a:solidFill>
              </a:defRPr>
            </a:lvl1pPr>
          </a:lstStyle>
          <a:p>
            <a:r>
              <a:t>Title Text</a:t>
            </a:r>
          </a:p>
        </p:txBody>
      </p:sp>
      <p:sp>
        <p:nvSpPr>
          <p:cNvPr id="137" name="Body Level One…"/>
          <p:cNvSpPr txBox="1">
            <a:spLocks noGrp="1"/>
          </p:cNvSpPr>
          <p:nvPr>
            <p:ph type="body" sz="quarter" idx="1"/>
          </p:nvPr>
        </p:nvSpPr>
        <p:spPr>
          <a:xfrm>
            <a:off x="8477250" y="2386583"/>
            <a:ext cx="3144774" cy="3511298"/>
          </a:xfrm>
          <a:prstGeom prst="rect">
            <a:avLst/>
          </a:prstGeom>
        </p:spPr>
        <p:txBody>
          <a:bodyPr/>
          <a:lstStyle>
            <a:lvl1pPr marL="0" indent="0">
              <a:spcBef>
                <a:spcPts val="800"/>
              </a:spcBef>
              <a:buClrTx/>
              <a:buSzTx/>
              <a:buFontTx/>
              <a:buNone/>
              <a:defRPr sz="1800"/>
            </a:lvl1pPr>
            <a:lvl2pPr marL="0" indent="457200">
              <a:spcBef>
                <a:spcPts val="800"/>
              </a:spcBef>
              <a:buClrTx/>
              <a:buSzTx/>
              <a:buFontTx/>
              <a:buNone/>
              <a:defRPr sz="1800"/>
            </a:lvl2pPr>
            <a:lvl3pPr marL="0" indent="914400">
              <a:spcBef>
                <a:spcPts val="800"/>
              </a:spcBef>
              <a:buClrTx/>
              <a:buSzTx/>
              <a:buFontTx/>
              <a:buNone/>
              <a:defRPr sz="1800"/>
            </a:lvl3pPr>
            <a:lvl4pPr marL="0" indent="1371600">
              <a:spcBef>
                <a:spcPts val="800"/>
              </a:spcBef>
              <a:buClrTx/>
              <a:buSzTx/>
              <a:buFontTx/>
              <a:buNone/>
              <a:defRPr sz="1800"/>
            </a:lvl4pPr>
            <a:lvl5pPr marL="0" indent="1828800">
              <a:spcBef>
                <a:spcPts val="8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000000"/>
        </a:solidFill>
        <a:effectLst/>
      </p:bgPr>
    </p:bg>
    <p:spTree>
      <p:nvGrpSpPr>
        <p:cNvPr id="1" name=""/>
        <p:cNvGrpSpPr/>
        <p:nvPr/>
      </p:nvGrpSpPr>
      <p:grpSpPr>
        <a:xfrm>
          <a:off x="0" y="0"/>
          <a:ext cx="0" cy="0"/>
          <a:chOff x="0" y="0"/>
          <a:chExt cx="0" cy="0"/>
        </a:xfrm>
      </p:grpSpPr>
      <p:sp>
        <p:nvSpPr>
          <p:cNvPr id="31" name="Rectangle 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 name="Rectangle 9"/>
          <p:cNvSpPr/>
          <p:nvPr/>
        </p:nvSpPr>
        <p:spPr>
          <a:xfrm>
            <a:off x="1307869" y="1267730"/>
            <a:ext cx="9576263" cy="4307950"/>
          </a:xfrm>
          <a:prstGeom prst="rect">
            <a:avLst/>
          </a:prstGeom>
          <a:solidFill>
            <a:srgbClr val="000000"/>
          </a:solidFill>
          <a:ln w="12700">
            <a:miter lim="400000"/>
          </a:ln>
          <a:effectLst>
            <a:outerShdw blurRad="50800" rotWithShape="0">
              <a:srgbClr val="000000">
                <a:alpha val="66000"/>
              </a:srgbClr>
            </a:outerShdw>
          </a:effectLst>
        </p:spPr>
        <p:txBody>
          <a:bodyPr lIns="45719" rIns="45719"/>
          <a:lstStyle/>
          <a:p>
            <a:pPr>
              <a:defRPr>
                <a:solidFill>
                  <a:srgbClr val="FFFFFF"/>
                </a:solidFill>
              </a:defRPr>
            </a:pPr>
            <a:endParaRPr/>
          </a:p>
        </p:txBody>
      </p:sp>
      <p:sp>
        <p:nvSpPr>
          <p:cNvPr id="33" name="Rectangle 10"/>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endParaRPr/>
          </a:p>
        </p:txBody>
      </p:sp>
      <p:sp>
        <p:nvSpPr>
          <p:cNvPr id="34" name="Rectangle 14"/>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endParaRPr/>
          </a:p>
        </p:txBody>
      </p:sp>
      <p:grpSp>
        <p:nvGrpSpPr>
          <p:cNvPr id="38" name="Group 6"/>
          <p:cNvGrpSpPr/>
          <p:nvPr/>
        </p:nvGrpSpPr>
        <p:grpSpPr>
          <a:xfrm>
            <a:off x="5250179" y="1267729"/>
            <a:ext cx="1691641" cy="615935"/>
            <a:chOff x="0" y="0"/>
            <a:chExt cx="1691640" cy="615934"/>
          </a:xfrm>
        </p:grpSpPr>
        <p:sp>
          <p:nvSpPr>
            <p:cNvPr id="35" name="Straight Connector 16"/>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6" name="Straight Connector 17"/>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7" name="Straight Connector 18"/>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39" name="Title Text"/>
          <p:cNvSpPr txBox="1">
            <a:spLocks noGrp="1"/>
          </p:cNvSpPr>
          <p:nvPr>
            <p:ph type="title"/>
          </p:nvPr>
        </p:nvSpPr>
        <p:spPr>
          <a:xfrm>
            <a:off x="1629103" y="2244830"/>
            <a:ext cx="8933796" cy="2437233"/>
          </a:xfrm>
          <a:prstGeom prst="rect">
            <a:avLst/>
          </a:prstGeom>
        </p:spPr>
        <p:txBody>
          <a:bodyPr/>
          <a:lstStyle>
            <a:lvl1pPr algn="ctr">
              <a:lnSpc>
                <a:spcPct val="83000"/>
              </a:lnSpc>
              <a:defRPr sz="6800" b="0" cap="all" spc="-100">
                <a:solidFill>
                  <a:srgbClr val="FFFFFF"/>
                </a:solidFill>
              </a:defRPr>
            </a:lvl1pPr>
          </a:lstStyle>
          <a:p>
            <a:r>
              <a:t>Title Text</a:t>
            </a:r>
          </a:p>
        </p:txBody>
      </p:sp>
      <p:sp>
        <p:nvSpPr>
          <p:cNvPr id="40" name="Body Level One…"/>
          <p:cNvSpPr txBox="1">
            <a:spLocks noGrp="1"/>
          </p:cNvSpPr>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z="1800" spc="80">
                <a:solidFill>
                  <a:srgbClr val="FFFFFF"/>
                </a:solidFill>
              </a:defRPr>
            </a:lvl1pPr>
            <a:lvl2pPr marL="0" indent="457200" algn="ctr">
              <a:spcBef>
                <a:spcPts val="0"/>
              </a:spcBef>
              <a:buClrTx/>
              <a:buSzTx/>
              <a:buFontTx/>
              <a:buNone/>
              <a:defRPr sz="1800" spc="80">
                <a:solidFill>
                  <a:srgbClr val="FFFFFF"/>
                </a:solidFill>
              </a:defRPr>
            </a:lvl2pPr>
            <a:lvl3pPr marL="0" indent="914400" algn="ctr">
              <a:spcBef>
                <a:spcPts val="0"/>
              </a:spcBef>
              <a:buClrTx/>
              <a:buSzTx/>
              <a:buFontTx/>
              <a:buNone/>
              <a:defRPr sz="1800" spc="80">
                <a:solidFill>
                  <a:srgbClr val="FFFFFF"/>
                </a:solidFill>
              </a:defRPr>
            </a:lvl3pPr>
            <a:lvl4pPr marL="0" indent="1371600" algn="ctr">
              <a:spcBef>
                <a:spcPts val="0"/>
              </a:spcBef>
              <a:buClrTx/>
              <a:buSzTx/>
              <a:buFontTx/>
              <a:buNone/>
              <a:defRPr sz="1800" spc="80">
                <a:solidFill>
                  <a:srgbClr val="FFFFFF"/>
                </a:solidFill>
              </a:defRPr>
            </a:lvl4pPr>
            <a:lvl5pPr marL="0" indent="1828800" algn="ctr">
              <a:spcBef>
                <a:spcPts val="0"/>
              </a:spcBef>
              <a:buClrTx/>
              <a:buSzTx/>
              <a:buFontTx/>
              <a:buNone/>
              <a:defRPr sz="1800" spc="8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10345750" y="5187568"/>
            <a:ext cx="217151" cy="21844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idx="1"/>
          </p:nvPr>
        </p:nvSpPr>
        <p:spPr>
          <a:xfrm>
            <a:off x="1066800" y="2103120"/>
            <a:ext cx="10058400" cy="3849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0">
    <p:bg>
      <p:bgPr>
        <a:solidFill>
          <a:srgbClr val="1C3231"/>
        </a:solidFill>
        <a:effectLst/>
      </p:bgPr>
    </p:bg>
    <p:spTree>
      <p:nvGrpSpPr>
        <p:cNvPr id="1" name=""/>
        <p:cNvGrpSpPr/>
        <p:nvPr/>
      </p:nvGrpSpPr>
      <p:grpSpPr>
        <a:xfrm>
          <a:off x="0" y="0"/>
          <a:ext cx="0" cy="0"/>
          <a:chOff x="0" y="0"/>
          <a:chExt cx="0" cy="0"/>
        </a:xfrm>
      </p:grpSpPr>
      <p:sp>
        <p:nvSpPr>
          <p:cNvPr id="57" name="Rectangle 8"/>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58" name="Rectangle 6"/>
          <p:cNvSpPr/>
          <p:nvPr/>
        </p:nvSpPr>
        <p:spPr>
          <a:xfrm>
            <a:off x="234695" y="237744"/>
            <a:ext cx="11722610" cy="6382512"/>
          </a:xfrm>
          <a:prstGeom prst="rect">
            <a:avLst/>
          </a:prstGeom>
          <a:solidFill>
            <a:srgbClr val="000000">
              <a:alpha val="60000"/>
            </a:srgbClr>
          </a:solidFill>
          <a:ln w="12700">
            <a:miter lim="400000"/>
          </a:ln>
        </p:spPr>
        <p:txBody>
          <a:bodyPr lIns="45719" rIns="45719"/>
          <a:lstStyle/>
          <a:p>
            <a:pPr>
              <a:defRPr>
                <a:solidFill>
                  <a:srgbClr val="FFFFFF"/>
                </a:solidFill>
              </a:defRPr>
            </a:pPr>
            <a:endParaRPr/>
          </a:p>
        </p:txBody>
      </p:sp>
      <p:sp>
        <p:nvSpPr>
          <p:cNvPr id="59" name="Rectangle 7"/>
          <p:cNvSpPr/>
          <p:nvPr/>
        </p:nvSpPr>
        <p:spPr>
          <a:xfrm>
            <a:off x="371855" y="374903"/>
            <a:ext cx="11448290" cy="6108194"/>
          </a:xfrm>
          <a:prstGeom prst="rect">
            <a:avLst/>
          </a:prstGeom>
          <a:ln w="6350" cap="sq">
            <a:solidFill>
              <a:srgbClr val="FFFFFF"/>
            </a:solidFill>
            <a:miter/>
          </a:ln>
        </p:spPr>
        <p:txBody>
          <a:bodyPr lIns="45719" rIns="45719"/>
          <a:lstStyle/>
          <a:p>
            <a:pPr>
              <a:defRPr>
                <a:solidFill>
                  <a:srgbClr val="FFFFFF"/>
                </a:solidFill>
              </a:defRPr>
            </a:pPr>
            <a:endParaRPr/>
          </a:p>
        </p:txBody>
      </p:sp>
      <p:sp>
        <p:nvSpPr>
          <p:cNvPr id="60"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61" name="Body Level One…"/>
          <p:cNvSpPr txBox="1">
            <a:spLocks noGrp="1"/>
          </p:cNvSpPr>
          <p:nvPr>
            <p:ph type="body" idx="1"/>
          </p:nvPr>
        </p:nvSpPr>
        <p:spPr>
          <a:xfrm>
            <a:off x="1066800" y="2103120"/>
            <a:ext cx="10058400" cy="3849625"/>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69" name="Rectangle 1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endParaRPr/>
          </a:p>
        </p:txBody>
      </p:sp>
      <p:sp>
        <p:nvSpPr>
          <p:cNvPr id="70" name="Rectangle 22"/>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9" rIns="45719"/>
          <a:lstStyle/>
          <a:p>
            <a:endParaRPr/>
          </a:p>
        </p:txBody>
      </p:sp>
      <p:sp>
        <p:nvSpPr>
          <p:cNvPr id="71" name="Rectangle 23"/>
          <p:cNvSpPr/>
          <p:nvPr/>
        </p:nvSpPr>
        <p:spPr>
          <a:xfrm>
            <a:off x="1447800" y="1411614"/>
            <a:ext cx="9296401" cy="4034771"/>
          </a:xfrm>
          <a:prstGeom prst="rect">
            <a:avLst/>
          </a:prstGeom>
          <a:ln w="6350" cap="sq">
            <a:solidFill>
              <a:srgbClr val="404040"/>
            </a:solidFill>
            <a:miter/>
          </a:ln>
        </p:spPr>
        <p:txBody>
          <a:bodyPr lIns="45719" rIns="45719"/>
          <a:lstStyle/>
          <a:p>
            <a:endParaRPr/>
          </a:p>
        </p:txBody>
      </p:sp>
      <p:sp>
        <p:nvSpPr>
          <p:cNvPr id="72" name="Rectangle 29"/>
          <p:cNvSpPr/>
          <p:nvPr/>
        </p:nvSpPr>
        <p:spPr>
          <a:xfrm>
            <a:off x="5135879" y="1267729"/>
            <a:ext cx="1920241" cy="731521"/>
          </a:xfrm>
          <a:prstGeom prst="rect">
            <a:avLst/>
          </a:prstGeom>
          <a:solidFill>
            <a:schemeClr val="accent2"/>
          </a:solidFill>
          <a:ln w="12700">
            <a:miter lim="400000"/>
          </a:ln>
        </p:spPr>
        <p:txBody>
          <a:bodyPr lIns="45719" rIns="45719"/>
          <a:lstStyle/>
          <a:p>
            <a:endParaRPr/>
          </a:p>
        </p:txBody>
      </p:sp>
      <p:sp>
        <p:nvSpPr>
          <p:cNvPr id="73" name="Title Text"/>
          <p:cNvSpPr txBox="1">
            <a:spLocks noGrp="1"/>
          </p:cNvSpPr>
          <p:nvPr>
            <p:ph type="title"/>
          </p:nvPr>
        </p:nvSpPr>
        <p:spPr>
          <a:xfrm>
            <a:off x="1629155" y="2275165"/>
            <a:ext cx="8933690" cy="2406895"/>
          </a:xfrm>
          <a:prstGeom prst="rect">
            <a:avLst/>
          </a:prstGeom>
        </p:spPr>
        <p:txBody>
          <a:bodyPr/>
          <a:lstStyle>
            <a:lvl1pPr algn="ctr">
              <a:lnSpc>
                <a:spcPct val="83000"/>
              </a:lnSpc>
              <a:defRPr sz="6800" cap="all" spc="-100"/>
            </a:lvl1pPr>
          </a:lstStyle>
          <a:p>
            <a:r>
              <a:t>Title Text</a:t>
            </a:r>
          </a:p>
        </p:txBody>
      </p:sp>
      <p:grpSp>
        <p:nvGrpSpPr>
          <p:cNvPr id="77" name="Group 15"/>
          <p:cNvGrpSpPr/>
          <p:nvPr/>
        </p:nvGrpSpPr>
        <p:grpSpPr>
          <a:xfrm>
            <a:off x="5250179" y="1267729"/>
            <a:ext cx="1691641" cy="615935"/>
            <a:chOff x="0" y="0"/>
            <a:chExt cx="1691640" cy="615934"/>
          </a:xfrm>
        </p:grpSpPr>
        <p:sp>
          <p:nvSpPr>
            <p:cNvPr id="74"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75" name="Straight Connector 17"/>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76" name="Straight Connector 18"/>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78" name="Body Level One…"/>
          <p:cNvSpPr txBox="1">
            <a:spLocks noGrp="1"/>
          </p:cNvSpPr>
          <p:nvPr>
            <p:ph type="body" sz="quarter" idx="1"/>
          </p:nvPr>
        </p:nvSpPr>
        <p:spPr>
          <a:xfrm>
            <a:off x="1629155" y="4682061"/>
            <a:ext cx="8939785" cy="457201"/>
          </a:xfrm>
          <a:prstGeom prst="rect">
            <a:avLst/>
          </a:prstGeom>
        </p:spPr>
        <p:txBody>
          <a:bodyPr/>
          <a:lstStyle>
            <a:lvl1pPr marL="0" indent="0" algn="ctr">
              <a:buClrTx/>
              <a:buSzTx/>
              <a:buFontTx/>
              <a:buNone/>
              <a:tabLst>
                <a:tab pos="2628900" algn="l"/>
              </a:tabLst>
              <a:defRPr sz="1800">
                <a:solidFill>
                  <a:srgbClr val="0D0D0D"/>
                </a:solidFill>
              </a:defRPr>
            </a:lvl1pPr>
            <a:lvl2pPr marL="0" indent="457200" algn="ctr">
              <a:buClrTx/>
              <a:buSzTx/>
              <a:buFontTx/>
              <a:buNone/>
              <a:tabLst>
                <a:tab pos="2628900" algn="l"/>
              </a:tabLst>
              <a:defRPr sz="1800">
                <a:solidFill>
                  <a:srgbClr val="0D0D0D"/>
                </a:solidFill>
              </a:defRPr>
            </a:lvl2pPr>
            <a:lvl3pPr marL="0" indent="914400" algn="ctr">
              <a:buClrTx/>
              <a:buSzTx/>
              <a:buFontTx/>
              <a:buNone/>
              <a:tabLst>
                <a:tab pos="2628900" algn="l"/>
              </a:tabLst>
              <a:defRPr sz="1800">
                <a:solidFill>
                  <a:srgbClr val="0D0D0D"/>
                </a:solidFill>
              </a:defRPr>
            </a:lvl3pPr>
            <a:lvl4pPr marL="0" indent="1371600" algn="ctr">
              <a:buClrTx/>
              <a:buSzTx/>
              <a:buFontTx/>
              <a:buNone/>
              <a:tabLst>
                <a:tab pos="2628900" algn="l"/>
              </a:tabLst>
              <a:defRPr sz="1800">
                <a:solidFill>
                  <a:srgbClr val="0D0D0D"/>
                </a:solidFill>
              </a:defRPr>
            </a:lvl4pPr>
            <a:lvl5pPr marL="0" indent="1828800" algn="ctr">
              <a:buClrTx/>
              <a:buSzTx/>
              <a:buFontTx/>
              <a:buNone/>
              <a:tabLst>
                <a:tab pos="2628900" algn="l"/>
              </a:tabLst>
              <a:defRPr sz="180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xfrm>
            <a:off x="10345693" y="5187568"/>
            <a:ext cx="217151"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6" name="Title Text"/>
          <p:cNvSpPr txBox="1">
            <a:spLocks noGrp="1"/>
          </p:cNvSpPr>
          <p:nvPr>
            <p:ph type="title"/>
          </p:nvPr>
        </p:nvSpPr>
        <p:spPr>
          <a:prstGeom prst="rect">
            <a:avLst/>
          </a:prstGeom>
        </p:spPr>
        <p:txBody>
          <a:bodyPr/>
          <a:lstStyle/>
          <a:p>
            <a:r>
              <a:t>Title Text</a:t>
            </a:r>
          </a:p>
        </p:txBody>
      </p:sp>
      <p:sp>
        <p:nvSpPr>
          <p:cNvPr id="87" name="Body Level One…"/>
          <p:cNvSpPr txBox="1">
            <a:spLocks noGrp="1"/>
          </p:cNvSpPr>
          <p:nvPr>
            <p:ph type="body" sz="half" idx="1"/>
          </p:nvPr>
        </p:nvSpPr>
        <p:spPr>
          <a:xfrm>
            <a:off x="1066800" y="2103120"/>
            <a:ext cx="4663441" cy="3749041"/>
          </a:xfrm>
          <a:prstGeom prst="rect">
            <a:avLst/>
          </a:prstGeom>
        </p:spPr>
        <p:txBody>
          <a:bodyPr/>
          <a:lstStyle>
            <a:lvl1pPr>
              <a:defRPr sz="1800"/>
            </a:lvl1pPr>
            <a:lvl2pPr marL="480059" indent="-205739">
              <a:defRPr sz="1800"/>
            </a:lvl2pPr>
            <a:lvl3pPr marL="783771" indent="-235131">
              <a:defRPr sz="1800"/>
            </a:lvl3pPr>
            <a:lvl4pPr marL="1058091" indent="-235131">
              <a:defRPr sz="1800"/>
            </a:lvl4pPr>
            <a:lvl5pPr marL="1332411" indent="-235131">
              <a:defRPr sz="18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sz="quarter" idx="1"/>
          </p:nvPr>
        </p:nvSpPr>
        <p:spPr>
          <a:xfrm>
            <a:off x="1069847" y="2074334"/>
            <a:ext cx="4663442" cy="640081"/>
          </a:xfrm>
          <a:prstGeom prst="rect">
            <a:avLst/>
          </a:prstGeom>
        </p:spPr>
        <p:txBody>
          <a:bodyPr anchor="ctr"/>
          <a:lstStyle>
            <a:lvl1pPr marL="0" indent="0">
              <a:spcBef>
                <a:spcPts val="0"/>
              </a:spcBef>
              <a:buClrTx/>
              <a:buSzTx/>
              <a:buFontTx/>
              <a:buNone/>
              <a:defRPr sz="1900" b="1"/>
            </a:lvl1pPr>
            <a:lvl2pPr marL="0" indent="457200">
              <a:spcBef>
                <a:spcPts val="0"/>
              </a:spcBef>
              <a:buClrTx/>
              <a:buSzTx/>
              <a:buFontTx/>
              <a:buNone/>
              <a:defRPr sz="1900" b="1"/>
            </a:lvl2pPr>
            <a:lvl3pPr marL="0" indent="914400">
              <a:spcBef>
                <a:spcPts val="0"/>
              </a:spcBef>
              <a:buClrTx/>
              <a:buSzTx/>
              <a:buFontTx/>
              <a:buNone/>
              <a:defRPr sz="1900" b="1"/>
            </a:lvl3pPr>
            <a:lvl4pPr marL="0" indent="1371600">
              <a:spcBef>
                <a:spcPts val="0"/>
              </a:spcBef>
              <a:buClrTx/>
              <a:buSzTx/>
              <a:buFontTx/>
              <a:buNone/>
              <a:defRPr sz="1900" b="1"/>
            </a:lvl4pPr>
            <a:lvl5pPr marL="0" indent="1828800">
              <a:spcBef>
                <a:spcPts val="0"/>
              </a:spcBef>
              <a:buClrTx/>
              <a:buSzTx/>
              <a:buFontTx/>
              <a:buNone/>
              <a:defRPr sz="1900" b="1"/>
            </a:lvl5pPr>
          </a:lstStyle>
          <a:p>
            <a:r>
              <a:t>Body Level One</a:t>
            </a:r>
          </a:p>
          <a:p>
            <a:pPr lvl="1"/>
            <a:r>
              <a:t>Body Level Two</a:t>
            </a:r>
          </a:p>
          <a:p>
            <a:pPr lvl="2"/>
            <a:r>
              <a:t>Body Level Three</a:t>
            </a:r>
          </a:p>
          <a:p>
            <a:pPr lvl="3"/>
            <a:r>
              <a:t>Body Level Four</a:t>
            </a:r>
          </a:p>
          <a:p>
            <a:pPr lvl="4"/>
            <a:r>
              <a:t>Body Level Five</a:t>
            </a:r>
          </a:p>
        </p:txBody>
      </p:sp>
      <p:sp>
        <p:nvSpPr>
          <p:cNvPr id="97" name="Text Placeholder 4"/>
          <p:cNvSpPr>
            <a:spLocks noGrp="1"/>
          </p:cNvSpPr>
          <p:nvPr>
            <p:ph type="body" sz="quarter" idx="21"/>
          </p:nvPr>
        </p:nvSpPr>
        <p:spPr>
          <a:xfrm>
            <a:off x="6458711" y="2074334"/>
            <a:ext cx="4663442" cy="640081"/>
          </a:xfrm>
          <a:prstGeom prst="rect">
            <a:avLst/>
          </a:prstGeom>
        </p:spPr>
        <p:txBody>
          <a:bodyPr anchor="ctr"/>
          <a:lstStyle/>
          <a:p>
            <a:pPr marL="0" indent="0">
              <a:spcBef>
                <a:spcPts val="0"/>
              </a:spcBef>
              <a:buClrTx/>
              <a:buSzTx/>
              <a:buFontTx/>
              <a:buNone/>
              <a:defRPr sz="1900" b="1"/>
            </a:pPr>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5" name="Title Text"/>
          <p:cNvSpPr txBox="1">
            <a:spLocks noGrp="1"/>
          </p:cNvSpPr>
          <p:nvPr>
            <p:ph type="title"/>
          </p:nvPr>
        </p:nvSpPr>
        <p:spPr>
          <a:prstGeom prst="rect">
            <a:avLst/>
          </a:prstGeom>
        </p:spPr>
        <p:txBody>
          <a:bodyPr/>
          <a:lstStyle/>
          <a:p>
            <a:r>
              <a:t>Title Text</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Rectangle 6"/>
          <p:cNvSpPr/>
          <p:nvPr/>
        </p:nvSpPr>
        <p:spPr>
          <a:xfrm>
            <a:off x="234695" y="237744"/>
            <a:ext cx="11722610" cy="6382512"/>
          </a:xfrm>
          <a:prstGeom prst="rect">
            <a:avLst/>
          </a:prstGeom>
          <a:solidFill>
            <a:srgbClr val="BFBFBF">
              <a:alpha val="60000"/>
            </a:srgbClr>
          </a:solidFill>
          <a:ln w="12700">
            <a:miter lim="400000"/>
          </a:ln>
        </p:spPr>
        <p:txBody>
          <a:bodyPr lIns="45719" rIns="45719"/>
          <a:lstStyle/>
          <a:p>
            <a:endParaRPr/>
          </a:p>
        </p:txBody>
      </p:sp>
      <p:sp>
        <p:nvSpPr>
          <p:cNvPr id="4" name="Rectangle 7"/>
          <p:cNvSpPr/>
          <p:nvPr/>
        </p:nvSpPr>
        <p:spPr>
          <a:xfrm>
            <a:off x="371855" y="374903"/>
            <a:ext cx="11448290" cy="6108194"/>
          </a:xfrm>
          <a:prstGeom prst="rect">
            <a:avLst/>
          </a:prstGeom>
          <a:ln w="6350" cap="sq">
            <a:solidFill>
              <a:srgbClr val="262626"/>
            </a:solidFill>
            <a:miter/>
          </a:ln>
        </p:spPr>
        <p:txBody>
          <a:bodyPr lIns="45719" rIns="45719"/>
          <a:lstStyle/>
          <a:p>
            <a:endParaRPr/>
          </a:p>
        </p:txBody>
      </p:sp>
      <p:sp>
        <p:nvSpPr>
          <p:cNvPr id="5" name="Title Text"/>
          <p:cNvSpPr txBox="1">
            <a:spLocks noGrp="1"/>
          </p:cNvSpPr>
          <p:nvPr>
            <p:ph type="title"/>
          </p:nvPr>
        </p:nvSpPr>
        <p:spPr>
          <a:xfrm>
            <a:off x="1066800" y="642594"/>
            <a:ext cx="10058400"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6" name="Slide Number"/>
          <p:cNvSpPr txBox="1">
            <a:spLocks noGrp="1"/>
          </p:cNvSpPr>
          <p:nvPr>
            <p:ph type="sldNum" sz="quarter" idx="2"/>
          </p:nvPr>
        </p:nvSpPr>
        <p:spPr>
          <a:xfrm>
            <a:off x="10908049" y="6182360"/>
            <a:ext cx="217152" cy="218441"/>
          </a:xfrm>
          <a:prstGeom prst="rect">
            <a:avLst/>
          </a:prstGeom>
          <a:ln w="12700">
            <a:miter lim="400000"/>
          </a:ln>
        </p:spPr>
        <p:txBody>
          <a:bodyPr wrap="none" lIns="45719" rIns="45719" anchor="b">
            <a:spAutoFit/>
          </a:bodyPr>
          <a:lstStyle>
            <a:lvl1pPr algn="r">
              <a:defRPr sz="800">
                <a:solidFill>
                  <a:srgbClr val="404040"/>
                </a:solidFill>
              </a:defRPr>
            </a:lvl1pPr>
          </a:lstStyle>
          <a:p>
            <a:fld id="{86CB4B4D-7CA3-9044-876B-883B54F8677D}" type="slidenum">
              <a:t>‹#›</a:t>
            </a:fld>
            <a:endParaRPr/>
          </a:p>
        </p:txBody>
      </p:sp>
      <p:sp>
        <p:nvSpPr>
          <p:cNvPr id="7"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Avenir Next LT Pro Light"/>
          <a:ea typeface="Avenir Next LT Pro Light"/>
          <a:cs typeface="Avenir Next LT Pro Light"/>
          <a:sym typeface="Avenir Next LT Pro Light"/>
        </a:defRPr>
      </a:lvl9pPr>
    </p:titleStyle>
    <p:bodyStyle>
      <a:lvl1pPr marL="182879" marR="0" indent="-182879"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1pPr>
      <a:lvl2pPr marL="485335" marR="0" indent="-211015"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2pPr>
      <a:lvl3pPr marL="777239"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3pPr>
      <a:lvl4pPr marL="1051559"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4pPr>
      <a:lvl5pPr marL="1325880"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5pPr>
      <a:lvl6pPr marL="16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6pPr>
      <a:lvl7pPr marL="19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7pPr>
      <a:lvl8pPr marL="22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8pPr>
      <a:lvl9pPr marL="25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Avenir Next LT Pro"/>
          <a:ea typeface="Avenir Next LT Pro"/>
          <a:cs typeface="Avenir Next LT Pro"/>
          <a:sym typeface="Avenir Next LT Pro"/>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creativecommons.org/licenses/by/3.0/" TargetMode="External"/><Relationship Id="rId4" Type="http://schemas.openxmlformats.org/officeDocument/2006/relationships/hyperlink" Target="http://www.flickr.com/photos/macbeck/398583922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hyperlink" Target="https://creativecommons.org/licenses/by/3.0/" TargetMode="External"/><Relationship Id="rId4" Type="http://schemas.openxmlformats.org/officeDocument/2006/relationships/hyperlink" Target="https://blogs.lse.ac.uk/impactofsocialsciences/2016/10/21/announcing-the-nine-dots-prize-tackling-social-issues-through-creative-think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jdorganizer.blogspot.com/2008/06/procrastination-and-making-decisions.html" TargetMode="External"/><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3" descr="Picture 3"/>
          <p:cNvPicPr>
            <a:picLocks noChangeAspect="1"/>
          </p:cNvPicPr>
          <p:nvPr/>
        </p:nvPicPr>
        <p:blipFill>
          <a:blip r:embed="rId2">
            <a:extLst/>
          </a:blip>
          <a:stretch>
            <a:fillRect/>
          </a:stretch>
        </p:blipFill>
        <p:spPr>
          <a:xfrm>
            <a:off x="19" y="9"/>
            <a:ext cx="12191981" cy="6857991"/>
          </a:xfrm>
          <a:prstGeom prst="rect">
            <a:avLst/>
          </a:prstGeom>
          <a:ln w="12700">
            <a:miter lim="400000"/>
          </a:ln>
        </p:spPr>
      </p:pic>
      <p:sp>
        <p:nvSpPr>
          <p:cNvPr id="147" name="Rectangle 8"/>
          <p:cNvSpPr/>
          <p:nvPr/>
        </p:nvSpPr>
        <p:spPr>
          <a:xfrm>
            <a:off x="937328" y="1808532"/>
            <a:ext cx="5452529" cy="3240937"/>
          </a:xfrm>
          <a:prstGeom prst="rect">
            <a:avLst/>
          </a:prstGeom>
          <a:solidFill>
            <a:srgbClr val="404040"/>
          </a:solidFill>
          <a:ln w="12700">
            <a:miter lim="400000"/>
          </a:ln>
        </p:spPr>
        <p:txBody>
          <a:bodyPr lIns="45719" rIns="45719"/>
          <a:lstStyle/>
          <a:p>
            <a:pPr>
              <a:defRPr>
                <a:solidFill>
                  <a:srgbClr val="FFFFFF"/>
                </a:solidFill>
              </a:defRPr>
            </a:pPr>
            <a:endParaRPr/>
          </a:p>
        </p:txBody>
      </p:sp>
      <p:sp>
        <p:nvSpPr>
          <p:cNvPr id="148" name="Rectangle 10"/>
          <p:cNvSpPr/>
          <p:nvPr/>
        </p:nvSpPr>
        <p:spPr>
          <a:xfrm>
            <a:off x="1103271" y="1975104"/>
            <a:ext cx="5120642" cy="2907793"/>
          </a:xfrm>
          <a:prstGeom prst="rect">
            <a:avLst/>
          </a:prstGeom>
          <a:ln w="6350" cap="sq">
            <a:solidFill>
              <a:srgbClr val="FFFFFF"/>
            </a:solidFill>
            <a:miter/>
          </a:ln>
        </p:spPr>
        <p:txBody>
          <a:bodyPr lIns="45719" rIns="45719"/>
          <a:lstStyle/>
          <a:p>
            <a:pPr>
              <a:defRPr>
                <a:solidFill>
                  <a:srgbClr val="FFFFFF"/>
                </a:solidFill>
              </a:defRPr>
            </a:pPr>
            <a:endParaRPr/>
          </a:p>
        </p:txBody>
      </p:sp>
      <p:sp>
        <p:nvSpPr>
          <p:cNvPr id="149" name="Title 1"/>
          <p:cNvSpPr txBox="1">
            <a:spLocks noGrp="1"/>
          </p:cNvSpPr>
          <p:nvPr>
            <p:ph type="title"/>
          </p:nvPr>
        </p:nvSpPr>
        <p:spPr>
          <a:xfrm>
            <a:off x="1276055" y="2350017"/>
            <a:ext cx="4775075" cy="1630906"/>
          </a:xfrm>
          <a:prstGeom prst="rect">
            <a:avLst/>
          </a:prstGeom>
        </p:spPr>
        <p:txBody>
          <a:bodyPr/>
          <a:lstStyle>
            <a:lvl1pPr>
              <a:defRPr sz="4400"/>
            </a:lvl1pPr>
          </a:lstStyle>
          <a:p>
            <a:r>
              <a:rPr dirty="0"/>
              <a:t>CREATING   AN ARCHIVE</a:t>
            </a:r>
          </a:p>
        </p:txBody>
      </p:sp>
      <p:sp>
        <p:nvSpPr>
          <p:cNvPr id="150" name="Subtitle 2"/>
          <p:cNvSpPr txBox="1">
            <a:spLocks noGrp="1"/>
          </p:cNvSpPr>
          <p:nvPr>
            <p:ph type="body" sz="quarter" idx="1"/>
          </p:nvPr>
        </p:nvSpPr>
        <p:spPr>
          <a:xfrm>
            <a:off x="1276055" y="3990545"/>
            <a:ext cx="4775075" cy="559657"/>
          </a:xfrm>
          <a:prstGeom prst="rect">
            <a:avLst/>
          </a:prstGeom>
        </p:spPr>
        <p:txBody>
          <a:bodyPr/>
          <a:lstStyle/>
          <a:p>
            <a:pPr algn="l">
              <a:lnSpc>
                <a:spcPct val="88000"/>
              </a:lnSpc>
              <a:defRPr sz="1600" spc="0"/>
            </a:pPr>
            <a:r>
              <a:t>America’s Boating Club</a:t>
            </a:r>
            <a:endParaRPr spc="80"/>
          </a:p>
          <a:p>
            <a:pPr algn="l">
              <a:lnSpc>
                <a:spcPct val="88000"/>
              </a:lnSpc>
              <a:defRPr sz="1600" spc="0"/>
            </a:pPr>
            <a:r>
              <a:t>Valley Forge</a:t>
            </a:r>
          </a:p>
        </p:txBody>
      </p:sp>
      <p:pic>
        <p:nvPicPr>
          <p:cNvPr id="151" name="Picture 5" descr="Picture 5"/>
          <p:cNvPicPr>
            <a:picLocks noChangeAspect="1"/>
          </p:cNvPicPr>
          <p:nvPr/>
        </p:nvPicPr>
        <p:blipFill>
          <a:blip r:embed="rId3">
            <a:extLst/>
          </a:blip>
          <a:stretch>
            <a:fillRect/>
          </a:stretch>
        </p:blipFill>
        <p:spPr>
          <a:xfrm>
            <a:off x="4920536" y="3980922"/>
            <a:ext cx="924233" cy="55965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Footer Placeholder 4"/>
          <p:cNvSpPr txBox="1"/>
          <p:nvPr/>
        </p:nvSpPr>
        <p:spPr>
          <a:xfrm>
            <a:off x="731521" y="6182360"/>
            <a:ext cx="449326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800">
                <a:solidFill>
                  <a:srgbClr val="262626"/>
                </a:solidFill>
              </a:defRPr>
            </a:lvl1pPr>
          </a:lstStyle>
          <a:p>
            <a:r>
              <a:t>Susan P. Woron, Chair of Archive Committee</a:t>
            </a:r>
          </a:p>
        </p:txBody>
      </p:sp>
      <p:sp>
        <p:nvSpPr>
          <p:cNvPr id="236" name="Title 1"/>
          <p:cNvSpPr txBox="1">
            <a:spLocks noGrp="1"/>
          </p:cNvSpPr>
          <p:nvPr>
            <p:ph type="title"/>
          </p:nvPr>
        </p:nvSpPr>
        <p:spPr>
          <a:xfrm>
            <a:off x="8458199" y="457200"/>
            <a:ext cx="3161965" cy="1281044"/>
          </a:xfrm>
          <a:prstGeom prst="rect">
            <a:avLst/>
          </a:prstGeom>
        </p:spPr>
        <p:txBody>
          <a:bodyPr/>
          <a:lstStyle/>
          <a:p>
            <a:endParaRPr/>
          </a:p>
        </p:txBody>
      </p:sp>
      <p:sp>
        <p:nvSpPr>
          <p:cNvPr id="237" name="Content Placeholder 2"/>
          <p:cNvSpPr txBox="1">
            <a:spLocks noGrp="1"/>
          </p:cNvSpPr>
          <p:nvPr>
            <p:ph type="body" idx="1"/>
          </p:nvPr>
        </p:nvSpPr>
        <p:spPr>
          <a:xfrm>
            <a:off x="685800" y="609599"/>
            <a:ext cx="6858000" cy="5425442"/>
          </a:xfrm>
          <a:prstGeom prst="rect">
            <a:avLst/>
          </a:prstGeom>
        </p:spPr>
        <p:txBody>
          <a:bodyPr/>
          <a:lstStyle/>
          <a:p>
            <a:pPr marL="0" indent="0" algn="ctr">
              <a:lnSpc>
                <a:spcPct val="99000"/>
              </a:lnSpc>
              <a:buSzTx/>
              <a:buNone/>
              <a:defRPr sz="2400" b="1" u="sng"/>
            </a:pPr>
            <a:r>
              <a:t>Additional Decisions </a:t>
            </a:r>
            <a:r>
              <a:rPr b="0"/>
              <a:t>(after first year):</a:t>
            </a:r>
            <a:br>
              <a:rPr b="0"/>
            </a:br>
            <a:endParaRPr b="0"/>
          </a:p>
          <a:p>
            <a:pPr marL="0" indent="0">
              <a:lnSpc>
                <a:spcPct val="99000"/>
              </a:lnSpc>
              <a:buSzTx/>
              <a:buNone/>
            </a:pPr>
            <a:r>
              <a:t>Basically, the Archive should be used to </a:t>
            </a:r>
            <a:r>
              <a:rPr b="1" i="1"/>
              <a:t>save historical documents</a:t>
            </a:r>
            <a:r>
              <a:t> (Historian’s Report, Treasurer’s Report, Roster, and meeting minutes).</a:t>
            </a:r>
            <a:endParaRPr i="1">
              <a:solidFill>
                <a:srgbClr val="00B0F0"/>
              </a:solidFill>
            </a:endParaRPr>
          </a:p>
          <a:p>
            <a:pPr marL="0" indent="0">
              <a:lnSpc>
                <a:spcPct val="99000"/>
              </a:lnSpc>
              <a:buSzTx/>
              <a:buNone/>
            </a:pPr>
            <a:r>
              <a:t>The Archive is not a working space but a place where we </a:t>
            </a:r>
            <a:r>
              <a:rPr b="1"/>
              <a:t>save FINAL documents </a:t>
            </a:r>
            <a:r>
              <a:t>for reference and squadron history</a:t>
            </a:r>
            <a:r>
              <a:rPr i="1"/>
              <a:t>.</a:t>
            </a:r>
          </a:p>
          <a:p>
            <a:pPr marL="0" indent="0">
              <a:lnSpc>
                <a:spcPct val="99000"/>
              </a:lnSpc>
              <a:buSzTx/>
              <a:buNone/>
            </a:pPr>
            <a:r>
              <a:t>No one should </a:t>
            </a:r>
            <a:r>
              <a:rPr b="1"/>
              <a:t>edit anything </a:t>
            </a:r>
            <a:r>
              <a:t>in the Archive. Webmaster limits permissions to avoid editing. Save Treasurer and Secretary’s Reports in PDF format so they will be more difficult to alter.</a:t>
            </a:r>
          </a:p>
          <a:p>
            <a:pPr marL="0" indent="0">
              <a:lnSpc>
                <a:spcPct val="99000"/>
              </a:lnSpc>
              <a:buSzTx/>
              <a:buNone/>
            </a:pPr>
            <a:r>
              <a:t>The person who created the document will upload it.</a:t>
            </a:r>
          </a:p>
          <a:p>
            <a:pPr marL="0" indent="0">
              <a:lnSpc>
                <a:spcPct val="99000"/>
              </a:lnSpc>
              <a:buSzTx/>
              <a:buNone/>
            </a:pPr>
            <a:r>
              <a:t>Create a list of documents to be stored and who will be responsible for uploading.</a:t>
            </a:r>
          </a:p>
          <a:p>
            <a:pPr marL="0" indent="0">
              <a:lnSpc>
                <a:spcPct val="99000"/>
              </a:lnSpc>
              <a:buSzTx/>
              <a:buNone/>
            </a:pPr>
            <a:r>
              <a:t>Use links instead of whole documents to save space.</a:t>
            </a:r>
          </a:p>
        </p:txBody>
      </p:sp>
      <p:sp>
        <p:nvSpPr>
          <p:cNvPr id="238" name="Text Placeholder 3"/>
          <p:cNvSpPr>
            <a:spLocks noGrp="1"/>
          </p:cNvSpPr>
          <p:nvPr>
            <p:ph type="body" idx="21"/>
          </p:nvPr>
        </p:nvSpPr>
        <p:spPr>
          <a:xfrm>
            <a:off x="8311488" y="2811438"/>
            <a:ext cx="3480178" cy="35893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spcBef>
                <a:spcPts val="800"/>
              </a:spcBef>
              <a:buClrTx/>
              <a:buSzTx/>
              <a:buFontTx/>
              <a:buNone/>
              <a:defRPr sz="1700"/>
            </a:pPr>
            <a:r>
              <a:t>Uploads are </a:t>
            </a:r>
            <a:r>
              <a:rPr b="1"/>
              <a:t>NOT monitored</a:t>
            </a:r>
            <a:r>
              <a:t>.</a:t>
            </a:r>
            <a:endParaRPr sz="1600"/>
          </a:p>
          <a:p>
            <a:pPr marL="0" indent="0">
              <a:spcBef>
                <a:spcPts val="800"/>
              </a:spcBef>
              <a:buClrTx/>
              <a:buSzTx/>
              <a:buFontTx/>
              <a:buNone/>
              <a:defRPr sz="1700"/>
            </a:pPr>
            <a:r>
              <a:t>Use a tagging system for photos and awards.</a:t>
            </a:r>
            <a:endParaRPr sz="1600"/>
          </a:p>
          <a:p>
            <a:pPr marL="0" indent="0">
              <a:spcBef>
                <a:spcPts val="800"/>
              </a:spcBef>
              <a:buClrTx/>
              <a:buSzTx/>
              <a:buFontTx/>
              <a:buNone/>
              <a:defRPr sz="1700"/>
            </a:pPr>
            <a:r>
              <a:t>Start the archive with 2019; go back when there is time.</a:t>
            </a:r>
            <a:endParaRPr sz="1600"/>
          </a:p>
          <a:p>
            <a:pPr marL="0" indent="0">
              <a:spcBef>
                <a:spcPts val="800"/>
              </a:spcBef>
              <a:buClrTx/>
              <a:buSzTx/>
              <a:buFontTx/>
              <a:buNone/>
              <a:defRPr sz="1700"/>
            </a:pPr>
            <a:r>
              <a:t>Next Steps:  Look at the “tools” under “Resources” on the D5 website. Attend training.</a:t>
            </a:r>
            <a:endParaRPr sz="1600"/>
          </a:p>
          <a:p>
            <a:pPr marL="0" indent="0">
              <a:spcBef>
                <a:spcPts val="800"/>
              </a:spcBef>
              <a:buClrTx/>
              <a:buSzTx/>
              <a:buFontTx/>
              <a:buNone/>
              <a:defRPr sz="1700"/>
            </a:pPr>
            <a:r>
              <a:t>Get everyone to upload their documents.</a:t>
            </a:r>
          </a:p>
        </p:txBody>
      </p:sp>
      <p:sp>
        <p:nvSpPr>
          <p:cNvPr id="239" name="Slide Number Placeholder 5"/>
          <p:cNvSpPr txBox="1">
            <a:spLocks noGrp="1"/>
          </p:cNvSpPr>
          <p:nvPr>
            <p:ph type="sldNum" sz="quarter" idx="2"/>
          </p:nvPr>
        </p:nvSpPr>
        <p:spPr>
          <a:xfrm>
            <a:off x="11403013" y="6182360"/>
            <a:ext cx="217151"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240" name="Picture 7" descr="Picture 7"/>
          <p:cNvPicPr>
            <a:picLocks noChangeAspect="1"/>
          </p:cNvPicPr>
          <p:nvPr/>
        </p:nvPicPr>
        <p:blipFill>
          <a:blip r:embed="rId3">
            <a:extLst/>
          </a:blip>
          <a:stretch>
            <a:fillRect/>
          </a:stretch>
        </p:blipFill>
        <p:spPr>
          <a:xfrm>
            <a:off x="8131625" y="207991"/>
            <a:ext cx="3790123" cy="2480618"/>
          </a:xfrm>
          <a:prstGeom prst="rect">
            <a:avLst/>
          </a:prstGeom>
          <a:ln w="12700">
            <a:miter lim="400000"/>
          </a:ln>
        </p:spPr>
      </p:pic>
      <p:sp>
        <p:nvSpPr>
          <p:cNvPr id="241" name="TextBox 8"/>
          <p:cNvSpPr txBox="1"/>
          <p:nvPr/>
        </p:nvSpPr>
        <p:spPr>
          <a:xfrm>
            <a:off x="9781406" y="6280158"/>
            <a:ext cx="209462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a:pPr>
            <a:r>
              <a:rPr u="sng">
                <a:solidFill>
                  <a:srgbClr val="9069AE"/>
                </a:solidFill>
                <a:uFill>
                  <a:solidFill>
                    <a:srgbClr val="9069AE"/>
                  </a:solidFill>
                </a:uFill>
                <a:hlinkClick r:id="rId4"/>
              </a:rPr>
              <a:t>This Photo</a:t>
            </a:r>
            <a:r>
              <a:t> by Unknown Author is licensed under </a:t>
            </a:r>
            <a:r>
              <a:rPr u="sng">
                <a:solidFill>
                  <a:srgbClr val="9069AE"/>
                </a:solidFill>
                <a:uFill>
                  <a:solidFill>
                    <a:srgbClr val="9069AE"/>
                  </a:solidFill>
                </a:uFill>
                <a:hlinkClick r:id="rId5"/>
              </a:rPr>
              <a:t>CC BY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ooter Placeholder 3"/>
          <p:cNvSpPr txBox="1"/>
          <p:nvPr/>
        </p:nvSpPr>
        <p:spPr>
          <a:xfrm>
            <a:off x="1112519" y="6035040"/>
            <a:ext cx="4846322" cy="36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spcBef>
                <a:spcPts val="600"/>
              </a:spcBef>
              <a:defRPr sz="800"/>
            </a:lvl1pPr>
          </a:lstStyle>
          <a:p>
            <a:r>
              <a:t>Susan P. Woron, Chair of Archive Committee</a:t>
            </a:r>
          </a:p>
        </p:txBody>
      </p:sp>
      <p:sp>
        <p:nvSpPr>
          <p:cNvPr id="246" name="Rectangle 1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47" name="Rectangle 13"/>
          <p:cNvSpPr/>
          <p:nvPr/>
        </p:nvSpPr>
        <p:spPr>
          <a:xfrm>
            <a:off x="410121" y="413052"/>
            <a:ext cx="8212116" cy="6064598"/>
          </a:xfrm>
          <a:prstGeom prst="rect">
            <a:avLst/>
          </a:prstGeom>
          <a:ln w="6350" cap="sq">
            <a:solidFill>
              <a:srgbClr val="404040"/>
            </a:solidFill>
            <a:miter/>
          </a:ln>
        </p:spPr>
        <p:txBody>
          <a:bodyPr lIns="45719" rIns="45719"/>
          <a:lstStyle/>
          <a:p>
            <a:endParaRPr/>
          </a:p>
        </p:txBody>
      </p:sp>
      <p:pic>
        <p:nvPicPr>
          <p:cNvPr id="248" name="Picture 6" descr="Picture 6"/>
          <p:cNvPicPr>
            <a:picLocks noChangeAspect="1"/>
          </p:cNvPicPr>
          <p:nvPr/>
        </p:nvPicPr>
        <p:blipFill>
          <a:blip r:embed="rId2">
            <a:extLst/>
          </a:blip>
          <a:stretch>
            <a:fillRect/>
          </a:stretch>
        </p:blipFill>
        <p:spPr>
          <a:xfrm>
            <a:off x="904700" y="1181367"/>
            <a:ext cx="7237878" cy="4523674"/>
          </a:xfrm>
          <a:prstGeom prst="rect">
            <a:avLst/>
          </a:prstGeom>
          <a:ln w="12700">
            <a:miter lim="400000"/>
          </a:ln>
        </p:spPr>
      </p:pic>
      <p:sp>
        <p:nvSpPr>
          <p:cNvPr id="249" name="Rectangle 15"/>
          <p:cNvSpPr/>
          <p:nvPr/>
        </p:nvSpPr>
        <p:spPr>
          <a:xfrm>
            <a:off x="9020385" y="237744"/>
            <a:ext cx="2926081" cy="6382512"/>
          </a:xfrm>
          <a:prstGeom prst="rect">
            <a:avLst/>
          </a:prstGeom>
          <a:solidFill>
            <a:srgbClr val="D9D9D9">
              <a:alpha val="60000"/>
            </a:srgbClr>
          </a:solidFill>
          <a:ln w="12700">
            <a:miter lim="400000"/>
          </a:ln>
        </p:spPr>
        <p:txBody>
          <a:bodyPr lIns="45719" rIns="45719"/>
          <a:lstStyle/>
          <a:p>
            <a:endParaRPr/>
          </a:p>
        </p:txBody>
      </p:sp>
      <p:sp>
        <p:nvSpPr>
          <p:cNvPr id="250" name="Rectangle 17"/>
          <p:cNvSpPr/>
          <p:nvPr/>
        </p:nvSpPr>
        <p:spPr>
          <a:xfrm>
            <a:off x="9156699" y="413052"/>
            <a:ext cx="2616202" cy="6064598"/>
          </a:xfrm>
          <a:prstGeom prst="rect">
            <a:avLst/>
          </a:prstGeom>
          <a:ln w="6350">
            <a:solidFill>
              <a:srgbClr val="404040"/>
            </a:solidFill>
          </a:ln>
        </p:spPr>
        <p:txBody>
          <a:bodyPr lIns="45719" rIns="45719" anchor="ctr"/>
          <a:lstStyle/>
          <a:p>
            <a:pPr algn="ctr">
              <a:defRPr>
                <a:solidFill>
                  <a:srgbClr val="FFFFFF"/>
                </a:solidFill>
              </a:defRPr>
            </a:pPr>
            <a:endParaRPr/>
          </a:p>
        </p:txBody>
      </p:sp>
      <p:sp>
        <p:nvSpPr>
          <p:cNvPr id="251" name="Title 1"/>
          <p:cNvSpPr txBox="1">
            <a:spLocks noGrp="1"/>
          </p:cNvSpPr>
          <p:nvPr>
            <p:ph type="title"/>
          </p:nvPr>
        </p:nvSpPr>
        <p:spPr>
          <a:xfrm>
            <a:off x="9321800" y="612843"/>
            <a:ext cx="2312481" cy="1499739"/>
          </a:xfrm>
          <a:prstGeom prst="rect">
            <a:avLst/>
          </a:prstGeom>
        </p:spPr>
        <p:txBody>
          <a:bodyPr anchor="b"/>
          <a:lstStyle>
            <a:lvl1pPr>
              <a:defRPr sz="2800"/>
            </a:lvl1pPr>
          </a:lstStyle>
          <a:p>
            <a:r>
              <a:t>Next Steps</a:t>
            </a:r>
          </a:p>
        </p:txBody>
      </p:sp>
      <p:sp>
        <p:nvSpPr>
          <p:cNvPr id="252" name="Content Placeholder 2"/>
          <p:cNvSpPr txBox="1">
            <a:spLocks noGrp="1"/>
          </p:cNvSpPr>
          <p:nvPr>
            <p:ph type="body" sz="quarter" idx="1"/>
          </p:nvPr>
        </p:nvSpPr>
        <p:spPr>
          <a:xfrm>
            <a:off x="9321800" y="2149813"/>
            <a:ext cx="2312480" cy="3854197"/>
          </a:xfrm>
          <a:prstGeom prst="rect">
            <a:avLst/>
          </a:prstGeom>
        </p:spPr>
        <p:txBody>
          <a:bodyPr/>
          <a:lstStyle/>
          <a:p>
            <a:pPr>
              <a:defRPr sz="1400">
                <a:solidFill>
                  <a:srgbClr val="262626"/>
                </a:solidFill>
              </a:defRPr>
            </a:pPr>
            <a:r>
              <a:t>Get more people to use the archive.</a:t>
            </a:r>
          </a:p>
          <a:p>
            <a:pPr>
              <a:defRPr sz="1400">
                <a:solidFill>
                  <a:srgbClr val="262626"/>
                </a:solidFill>
              </a:defRPr>
            </a:pPr>
            <a:r>
              <a:t>Learn how to use “Tools” on the D5 website</a:t>
            </a:r>
          </a:p>
          <a:p>
            <a:pPr>
              <a:defRPr sz="1400">
                <a:solidFill>
                  <a:srgbClr val="262626"/>
                </a:solidFill>
              </a:defRPr>
            </a:pPr>
            <a:r>
              <a:t>Check to see that everything for 2019 and 2020 is archived</a:t>
            </a:r>
          </a:p>
          <a:p>
            <a:pPr>
              <a:defRPr sz="1400">
                <a:solidFill>
                  <a:srgbClr val="262626"/>
                </a:solidFill>
              </a:defRPr>
            </a:pPr>
            <a:r>
              <a:t>Go backwards to include more from the past.</a:t>
            </a:r>
          </a:p>
        </p:txBody>
      </p:sp>
      <p:sp>
        <p:nvSpPr>
          <p:cNvPr id="253" name="Slide Number Placeholder 4"/>
          <p:cNvSpPr txBox="1">
            <a:spLocks noGrp="1"/>
          </p:cNvSpPr>
          <p:nvPr>
            <p:ph type="sldNum" sz="quarter" idx="2"/>
          </p:nvPr>
        </p:nvSpPr>
        <p:spPr>
          <a:xfrm>
            <a:off x="11558161" y="6182360"/>
            <a:ext cx="209660"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spcBef>
                <a:spcPts val="600"/>
              </a:spcBef>
            </a:lvl1p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Footer Placeholder 4"/>
          <p:cNvSpPr txBox="1"/>
          <p:nvPr/>
        </p:nvSpPr>
        <p:spPr>
          <a:xfrm>
            <a:off x="1112519" y="6182360"/>
            <a:ext cx="5725162"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800">
                <a:solidFill>
                  <a:srgbClr val="262626"/>
                </a:solidFill>
              </a:defRPr>
            </a:lvl1pPr>
          </a:lstStyle>
          <a:p>
            <a:r>
              <a:t>Susan P. Woron, Chair of Archive Committee</a:t>
            </a:r>
          </a:p>
        </p:txBody>
      </p:sp>
      <p:sp>
        <p:nvSpPr>
          <p:cNvPr id="256" name="Content Placeholder 12"/>
          <p:cNvSpPr txBox="1">
            <a:spLocks noGrp="1"/>
          </p:cNvSpPr>
          <p:nvPr>
            <p:ph type="body" sz="half" idx="1"/>
          </p:nvPr>
        </p:nvSpPr>
        <p:spPr>
          <a:xfrm>
            <a:off x="1162334" y="0"/>
            <a:ext cx="4365009" cy="6858000"/>
          </a:xfrm>
          <a:prstGeom prst="rect">
            <a:avLst/>
          </a:prstGeom>
        </p:spPr>
        <p:txBody>
          <a:bodyPr/>
          <a:lstStyle/>
          <a:p>
            <a:pPr>
              <a:defRPr sz="1200" b="1" u="sng">
                <a:latin typeface="+mj-lt"/>
                <a:ea typeface="+mj-ea"/>
                <a:cs typeface="+mj-cs"/>
                <a:sym typeface="Calibri"/>
              </a:defRPr>
            </a:pPr>
            <a:r>
              <a:t>Organization of Valley Forge Squadron Archive</a:t>
            </a:r>
            <a:r>
              <a:rPr u="none"/>
              <a:t>     </a:t>
            </a:r>
            <a:br>
              <a:rPr u="none"/>
            </a:br>
            <a:r>
              <a:rPr b="0"/>
              <a:t>Archive Introduction and Organization </a:t>
            </a:r>
            <a:br>
              <a:rPr b="0"/>
            </a:br>
            <a:r>
              <a:rPr b="0"/>
              <a:t>Commander</a:t>
            </a:r>
            <a:br>
              <a:rPr b="0"/>
            </a:br>
            <a:r>
              <a:rPr b="0" u="none"/>
              <a:t>  	Annual Rosters</a:t>
            </a:r>
            <a:br>
              <a:rPr b="0" u="none"/>
            </a:br>
            <a:r>
              <a:rPr b="0" u="none"/>
              <a:t>  	Audit Report</a:t>
            </a:r>
            <a:br>
              <a:rPr b="0" u="none"/>
            </a:br>
            <a:r>
              <a:rPr b="0" u="none"/>
              <a:t>  	Commander Responsibilities for the Archive</a:t>
            </a:r>
            <a:br>
              <a:rPr b="0" u="none"/>
            </a:br>
            <a:r>
              <a:rPr b="0" u="none"/>
              <a:t>  	Commander’s Picnic</a:t>
            </a:r>
            <a:br>
              <a:rPr b="0" u="none"/>
            </a:br>
            <a:r>
              <a:rPr b="0" u="none"/>
              <a:t>  	Fund Committee</a:t>
            </a:r>
            <a:br>
              <a:rPr b="0" u="none"/>
            </a:br>
            <a:r>
              <a:rPr b="0" u="none"/>
              <a:t> 	Law Officer</a:t>
            </a:r>
            <a:br>
              <a:rPr b="0" u="none"/>
            </a:br>
            <a:r>
              <a:rPr b="0" u="none"/>
              <a:t> 	Legislative Officer</a:t>
            </a:r>
            <a:br>
              <a:rPr b="0" u="none"/>
            </a:br>
            <a:r>
              <a:rPr b="0" u="none"/>
              <a:t> 	List of New Officers/ OD – 2 Form</a:t>
            </a:r>
            <a:br>
              <a:rPr b="0" u="none"/>
            </a:br>
            <a:r>
              <a:rPr b="0" u="none"/>
              <a:t> 	Merit Marks</a:t>
            </a:r>
            <a:br>
              <a:rPr b="0" u="none"/>
            </a:br>
            <a:r>
              <a:rPr b="0" u="none"/>
              <a:t> 	Operations and Leadership Training</a:t>
            </a:r>
            <a:br>
              <a:rPr b="0" u="none"/>
            </a:br>
            <a:r>
              <a:rPr b="0" u="none"/>
              <a:t> 	Rules Committee/ Bylaws</a:t>
            </a:r>
            <a:br>
              <a:rPr b="0" u="none"/>
            </a:br>
            <a:r>
              <a:rPr b="0" u="none"/>
              <a:t> 	D5 Conference</a:t>
            </a:r>
            <a:br>
              <a:rPr b="0" u="none"/>
            </a:br>
            <a:r>
              <a:rPr b="0"/>
              <a:t>Executive Department</a:t>
            </a:r>
            <a:br>
              <a:rPr b="0"/>
            </a:br>
            <a:r>
              <a:rPr b="0" u="none"/>
              <a:t> 	Pilot issues</a:t>
            </a:r>
            <a:br>
              <a:rPr b="0" u="none"/>
            </a:br>
            <a:r>
              <a:rPr b="0" u="none"/>
              <a:t> 	Pilot Ads</a:t>
            </a:r>
            <a:br>
              <a:rPr b="0" u="none"/>
            </a:br>
            <a:r>
              <a:rPr b="0" u="none"/>
              <a:t> 	Boat Shows</a:t>
            </a:r>
            <a:br>
              <a:rPr b="0" u="none"/>
            </a:br>
            <a:r>
              <a:rPr b="0" u="none"/>
              <a:t> 	Vessel Safety Check</a:t>
            </a:r>
            <a:br>
              <a:rPr b="0" u="none"/>
            </a:br>
            <a:r>
              <a:rPr b="0" u="none"/>
              <a:t> 	Change of Watch</a:t>
            </a:r>
            <a:br>
              <a:rPr b="0" u="none"/>
            </a:br>
            <a:r>
              <a:rPr b="0" u="none"/>
              <a:t> 	Public Relations/ Advertising</a:t>
            </a:r>
            <a:br>
              <a:rPr b="0" u="none"/>
            </a:br>
            <a:r>
              <a:rPr b="0" u="none"/>
              <a:t>  	 	Social Media</a:t>
            </a:r>
            <a:br>
              <a:rPr b="0" u="none"/>
            </a:br>
            <a:r>
              <a:rPr b="0" u="none"/>
              <a:t>  	 	Facebook</a:t>
            </a:r>
            <a:br>
              <a:rPr b="0" u="none"/>
            </a:br>
            <a:r>
              <a:rPr b="0" u="none"/>
              <a:t>  	 	Website</a:t>
            </a:r>
            <a:br>
              <a:rPr b="0" u="none"/>
            </a:br>
            <a:r>
              <a:rPr b="0" u="none"/>
              <a:t> 	Veteran’s Events</a:t>
            </a:r>
            <a:br>
              <a:rPr b="0" u="none"/>
            </a:br>
            <a:r>
              <a:rPr b="0"/>
              <a:t>Administrative Department</a:t>
            </a:r>
            <a:br>
              <a:rPr b="0"/>
            </a:br>
            <a:r>
              <a:rPr b="0" u="none"/>
              <a:t>  	Administrator’s Duties</a:t>
            </a:r>
            <a:br>
              <a:rPr b="0" u="none"/>
            </a:br>
            <a:r>
              <a:rPr b="0" u="none"/>
              <a:t> 	Membership</a:t>
            </a:r>
            <a:br>
              <a:rPr b="0" u="none"/>
            </a:br>
            <a:r>
              <a:rPr b="0" u="none"/>
              <a:t> 	Rendezvous/ Boating Activities </a:t>
            </a:r>
            <a:br>
              <a:rPr b="0" u="none"/>
            </a:br>
            <a:r>
              <a:rPr b="0" u="none"/>
              <a:t> 	Summer Cruise</a:t>
            </a:r>
            <a:br>
              <a:rPr b="0" u="none"/>
            </a:br>
            <a:r>
              <a:rPr b="0" u="none"/>
              <a:t> 	Dinner Meetings</a:t>
            </a:r>
            <a:br>
              <a:rPr b="0" u="none"/>
            </a:br>
            <a:r>
              <a:rPr b="0" u="none"/>
              <a:t> 	Events</a:t>
            </a:r>
            <a:br>
              <a:rPr b="0" u="none"/>
            </a:br>
            <a:endParaRPr b="0" u="none"/>
          </a:p>
        </p:txBody>
      </p:sp>
      <p:sp>
        <p:nvSpPr>
          <p:cNvPr id="257" name="Content Placeholder 13"/>
          <p:cNvSpPr txBox="1"/>
          <p:nvPr/>
        </p:nvSpPr>
        <p:spPr>
          <a:xfrm>
            <a:off x="6507479" y="113276"/>
            <a:ext cx="4572001" cy="6615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82879" indent="-182879">
              <a:lnSpc>
                <a:spcPct val="99000"/>
              </a:lnSpc>
              <a:spcBef>
                <a:spcPts val="900"/>
              </a:spcBef>
              <a:buClr>
                <a:srgbClr val="262626"/>
              </a:buClr>
              <a:buSzPct val="100000"/>
              <a:buFont typeface="Garamond"/>
              <a:buChar char="◦"/>
              <a:defRPr sz="1600" u="sng">
                <a:latin typeface="+mj-lt"/>
                <a:ea typeface="+mj-ea"/>
                <a:cs typeface="+mj-cs"/>
                <a:sym typeface="Calibri"/>
              </a:defRPr>
            </a:pPr>
            <a:r>
              <a:t>Secretary’s Department</a:t>
            </a:r>
            <a:br/>
            <a:r>
              <a:rPr u="none"/>
              <a:t> 	Minutes and Attendance</a:t>
            </a:r>
            <a:br>
              <a:rPr u="none"/>
            </a:br>
            <a:r>
              <a:rPr u="none"/>
              <a:t> 	List of Delegates attending conferences</a:t>
            </a:r>
            <a:br>
              <a:rPr u="none"/>
            </a:br>
            <a:r>
              <a:rPr u="none"/>
              <a:t> 	Squadron History</a:t>
            </a:r>
            <a:br>
              <a:rPr u="none"/>
            </a:br>
            <a:r>
              <a:rPr u="none"/>
              <a:t>  	 	Historian’s Report</a:t>
            </a:r>
            <a:br>
              <a:rPr u="none"/>
            </a:br>
            <a:r>
              <a:rPr u="none"/>
              <a:t>  	 	Awards and Photos</a:t>
            </a:r>
            <a:br>
              <a:rPr u="none"/>
            </a:br>
            <a:r>
              <a:rPr u="none"/>
              <a:t>  	 	Founders’ Day</a:t>
            </a:r>
            <a:br>
              <a:rPr u="none"/>
            </a:br>
            <a:r>
              <a:rPr u="none"/>
              <a:t> 	Communications</a:t>
            </a:r>
            <a:br>
              <a:rPr u="none"/>
            </a:br>
            <a:r>
              <a:rPr u="none"/>
              <a:t> 	Supplies</a:t>
            </a:r>
            <a:br>
              <a:rPr u="none"/>
            </a:br>
            <a:r>
              <a:rPr u="none"/>
              <a:t> 	Property Inventory</a:t>
            </a:r>
            <a:br>
              <a:rPr u="none"/>
            </a:br>
            <a:r>
              <a:rPr u="none"/>
              <a:t>  	Archivist</a:t>
            </a:r>
            <a:br>
              <a:rPr u="none"/>
            </a:br>
            <a:r>
              <a:t>Treasurer’s Department</a:t>
            </a:r>
            <a:br/>
            <a:r>
              <a:rPr u="none"/>
              <a:t>  	Treasurer’s Report</a:t>
            </a:r>
            <a:br>
              <a:rPr u="none"/>
            </a:br>
            <a:r>
              <a:t>Educational Department</a:t>
            </a:r>
            <a:br/>
            <a:r>
              <a:rPr u="none"/>
              <a:t> 	List of classes offered and taught</a:t>
            </a:r>
            <a:br>
              <a:rPr u="none"/>
            </a:br>
            <a:r>
              <a:rPr u="none"/>
              <a:t> 	Attendance List/ students/ locations</a:t>
            </a:r>
            <a:br>
              <a:rPr u="none"/>
            </a:br>
            <a:r>
              <a:rPr u="none"/>
              <a:t> 	Public relations/ recruiting</a:t>
            </a:r>
            <a:br>
              <a:rPr u="none"/>
            </a:br>
            <a:r>
              <a:t>Nominations Committee</a:t>
            </a:r>
            <a:br/>
            <a:r>
              <a:t>Links and Resources</a:t>
            </a:r>
            <a:br/>
            <a:r>
              <a:rPr u="none"/>
              <a:t> 	Logos and Banners</a:t>
            </a:r>
            <a:br>
              <a:rPr u="none"/>
            </a:br>
            <a:r>
              <a:rPr u="none"/>
              <a:t> 	Brochures and Printed Materials</a:t>
            </a:r>
            <a:br>
              <a:rPr u="none"/>
            </a:br>
            <a:r>
              <a:rPr u="none"/>
              <a:t> 	Copyrights and Trademark</a:t>
            </a:r>
            <a:br>
              <a:rPr u="none"/>
            </a:br>
            <a:r>
              <a:rPr u="none"/>
              <a:t>  	Links</a:t>
            </a:r>
            <a:br>
              <a:rPr u="none"/>
            </a:br>
            <a:endParaRPr u="none"/>
          </a:p>
        </p:txBody>
      </p:sp>
      <p:sp>
        <p:nvSpPr>
          <p:cNvPr id="258" name="Slide Number Placeholder 5"/>
          <p:cNvSpPr txBox="1">
            <a:spLocks noGrp="1"/>
          </p:cNvSpPr>
          <p:nvPr>
            <p:ph type="sldNum" sz="quarter" idx="2"/>
          </p:nvPr>
        </p:nvSpPr>
        <p:spPr>
          <a:xfrm>
            <a:off x="10908049" y="6182360"/>
            <a:ext cx="217151"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Footer Placeholder 4"/>
          <p:cNvSpPr txBox="1"/>
          <p:nvPr/>
        </p:nvSpPr>
        <p:spPr>
          <a:xfrm>
            <a:off x="1112519" y="6355088"/>
            <a:ext cx="5725162" cy="36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spcBef>
                <a:spcPts val="600"/>
              </a:spcBef>
              <a:defRPr sz="800">
                <a:solidFill>
                  <a:srgbClr val="FFFFFF"/>
                </a:solidFill>
              </a:defRPr>
            </a:lvl1pPr>
          </a:lstStyle>
          <a:p>
            <a:r>
              <a:t>Susan P. Woron, Chair of Archive Committee</a:t>
            </a:r>
          </a:p>
        </p:txBody>
      </p:sp>
      <p:sp>
        <p:nvSpPr>
          <p:cNvPr id="261" name="Rectangle 17"/>
          <p:cNvSpPr/>
          <p:nvPr/>
        </p:nvSpPr>
        <p:spPr>
          <a:xfrm>
            <a:off x="0" y="0"/>
            <a:ext cx="12192000"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62" name="Rectangle 19"/>
          <p:cNvSpPr/>
          <p:nvPr/>
        </p:nvSpPr>
        <p:spPr>
          <a:xfrm>
            <a:off x="477011" y="480060"/>
            <a:ext cx="11237978" cy="5897880"/>
          </a:xfrm>
          <a:prstGeom prst="rect">
            <a:avLst/>
          </a:prstGeom>
          <a:solidFill>
            <a:srgbClr val="FFFFFF"/>
          </a:solidFill>
          <a:ln w="12700">
            <a:solidFill>
              <a:srgbClr val="FFFFFF"/>
            </a:solidFill>
          </a:ln>
        </p:spPr>
        <p:txBody>
          <a:bodyPr lIns="45719" rIns="45719" anchor="ctr"/>
          <a:lstStyle/>
          <a:p>
            <a:pPr algn="ctr">
              <a:defRPr>
                <a:solidFill>
                  <a:srgbClr val="FFFFFF"/>
                </a:solidFill>
              </a:defRPr>
            </a:pPr>
            <a:endParaRPr/>
          </a:p>
        </p:txBody>
      </p:sp>
      <p:pic>
        <p:nvPicPr>
          <p:cNvPr id="263" name="Picture 7" descr="Picture 7"/>
          <p:cNvPicPr>
            <a:picLocks noChangeAspect="1"/>
          </p:cNvPicPr>
          <p:nvPr/>
        </p:nvPicPr>
        <p:blipFill>
          <a:blip r:embed="rId2">
            <a:extLst/>
          </a:blip>
          <a:stretch>
            <a:fillRect/>
          </a:stretch>
        </p:blipFill>
        <p:spPr>
          <a:xfrm>
            <a:off x="3600793" y="137151"/>
            <a:ext cx="4994567" cy="6589178"/>
          </a:xfrm>
          <a:prstGeom prst="rect">
            <a:avLst/>
          </a:prstGeom>
          <a:ln w="12700">
            <a:miter lim="400000"/>
          </a:ln>
        </p:spPr>
      </p:pic>
      <p:sp>
        <p:nvSpPr>
          <p:cNvPr id="264" name="Slide Number Placeholder 5"/>
          <p:cNvSpPr txBox="1">
            <a:spLocks noGrp="1"/>
          </p:cNvSpPr>
          <p:nvPr>
            <p:ph type="sldNum" sz="quarter" idx="2"/>
          </p:nvPr>
        </p:nvSpPr>
        <p:spPr>
          <a:xfrm>
            <a:off x="10908049" y="6502408"/>
            <a:ext cx="217151"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spcBef>
                <a:spcPts val="600"/>
              </a:spcBef>
              <a:defRPr>
                <a:solidFill>
                  <a:srgbClr val="FFFFFF"/>
                </a:solidFill>
              </a:defRPr>
            </a:lvl1p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Footer Placeholder 1"/>
          <p:cNvSpPr txBox="1"/>
          <p:nvPr/>
        </p:nvSpPr>
        <p:spPr>
          <a:xfrm>
            <a:off x="1112519" y="6355088"/>
            <a:ext cx="5725162" cy="36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spcBef>
                <a:spcPts val="600"/>
              </a:spcBef>
              <a:defRPr sz="800">
                <a:solidFill>
                  <a:srgbClr val="FFFFFF"/>
                </a:solidFill>
              </a:defRPr>
            </a:lvl1pPr>
          </a:lstStyle>
          <a:p>
            <a:r>
              <a:t>Susan P. Woron, Chair of Archive Committee</a:t>
            </a:r>
          </a:p>
        </p:txBody>
      </p:sp>
      <p:sp>
        <p:nvSpPr>
          <p:cNvPr id="267" name="Rectangle 9"/>
          <p:cNvSpPr/>
          <p:nvPr/>
        </p:nvSpPr>
        <p:spPr>
          <a:xfrm>
            <a:off x="0" y="0"/>
            <a:ext cx="12192000"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68" name="Rectangle 11"/>
          <p:cNvSpPr/>
          <p:nvPr/>
        </p:nvSpPr>
        <p:spPr>
          <a:xfrm>
            <a:off x="477011" y="480060"/>
            <a:ext cx="11237978" cy="5897880"/>
          </a:xfrm>
          <a:prstGeom prst="rect">
            <a:avLst/>
          </a:prstGeom>
          <a:solidFill>
            <a:srgbClr val="FFFFFF"/>
          </a:solidFill>
          <a:ln w="12700">
            <a:solidFill>
              <a:srgbClr val="FFFFFF"/>
            </a:solidFill>
          </a:ln>
        </p:spPr>
        <p:txBody>
          <a:bodyPr lIns="45719" rIns="45719" anchor="ctr"/>
          <a:lstStyle/>
          <a:p>
            <a:pPr algn="ctr">
              <a:defRPr>
                <a:solidFill>
                  <a:srgbClr val="FFFFFF"/>
                </a:solidFill>
              </a:defRPr>
            </a:pPr>
            <a:endParaRPr/>
          </a:p>
        </p:txBody>
      </p:sp>
      <p:pic>
        <p:nvPicPr>
          <p:cNvPr id="269" name="Picture 4" descr="Picture 4"/>
          <p:cNvPicPr>
            <a:picLocks noChangeAspect="1"/>
          </p:cNvPicPr>
          <p:nvPr/>
        </p:nvPicPr>
        <p:blipFill>
          <a:blip r:embed="rId2">
            <a:extLst/>
          </a:blip>
          <a:stretch>
            <a:fillRect/>
          </a:stretch>
        </p:blipFill>
        <p:spPr>
          <a:xfrm>
            <a:off x="3494411" y="157056"/>
            <a:ext cx="5219005" cy="6563794"/>
          </a:xfrm>
          <a:prstGeom prst="rect">
            <a:avLst/>
          </a:prstGeom>
          <a:ln w="12700">
            <a:miter lim="400000"/>
          </a:ln>
        </p:spPr>
      </p:pic>
      <p:sp>
        <p:nvSpPr>
          <p:cNvPr id="270" name="Slide Number Placeholder 2"/>
          <p:cNvSpPr txBox="1">
            <a:spLocks noGrp="1"/>
          </p:cNvSpPr>
          <p:nvPr>
            <p:ph type="sldNum" sz="quarter" idx="2"/>
          </p:nvPr>
        </p:nvSpPr>
        <p:spPr>
          <a:xfrm>
            <a:off x="10908049" y="6502408"/>
            <a:ext cx="217151"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spcBef>
                <a:spcPts val="600"/>
              </a:spcBef>
              <a:defRPr>
                <a:solidFill>
                  <a:srgbClr val="FFFFFF"/>
                </a:solidFill>
              </a:defRPr>
            </a:lvl1p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Footer Placeholder 1"/>
          <p:cNvSpPr txBox="1"/>
          <p:nvPr/>
        </p:nvSpPr>
        <p:spPr>
          <a:xfrm>
            <a:off x="1112519" y="6355088"/>
            <a:ext cx="5725162" cy="36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spcBef>
                <a:spcPts val="600"/>
              </a:spcBef>
              <a:defRPr sz="800">
                <a:solidFill>
                  <a:srgbClr val="FFFFFF"/>
                </a:solidFill>
              </a:defRPr>
            </a:lvl1pPr>
          </a:lstStyle>
          <a:p>
            <a:r>
              <a:t>Susan P. Woron, Chair of Archive Committee</a:t>
            </a:r>
          </a:p>
        </p:txBody>
      </p:sp>
      <p:sp>
        <p:nvSpPr>
          <p:cNvPr id="273" name="Rectangle 9"/>
          <p:cNvSpPr/>
          <p:nvPr/>
        </p:nvSpPr>
        <p:spPr>
          <a:xfrm>
            <a:off x="0" y="0"/>
            <a:ext cx="12192000"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4" name="Rectangle 11"/>
          <p:cNvSpPr/>
          <p:nvPr/>
        </p:nvSpPr>
        <p:spPr>
          <a:xfrm>
            <a:off x="477011" y="480060"/>
            <a:ext cx="11237978" cy="5897880"/>
          </a:xfrm>
          <a:prstGeom prst="rect">
            <a:avLst/>
          </a:prstGeom>
          <a:solidFill>
            <a:srgbClr val="FFFFFF"/>
          </a:solidFill>
          <a:ln w="12700">
            <a:solidFill>
              <a:srgbClr val="FFFFFF"/>
            </a:solidFill>
          </a:ln>
        </p:spPr>
        <p:txBody>
          <a:bodyPr lIns="45719" rIns="45719" anchor="ctr"/>
          <a:lstStyle/>
          <a:p>
            <a:pPr algn="ctr">
              <a:defRPr>
                <a:solidFill>
                  <a:srgbClr val="FFFFFF"/>
                </a:solidFill>
              </a:defRPr>
            </a:pPr>
            <a:endParaRPr/>
          </a:p>
        </p:txBody>
      </p:sp>
      <p:pic>
        <p:nvPicPr>
          <p:cNvPr id="275" name="Picture 4" descr="Picture 4"/>
          <p:cNvPicPr>
            <a:picLocks noChangeAspect="1"/>
          </p:cNvPicPr>
          <p:nvPr/>
        </p:nvPicPr>
        <p:blipFill>
          <a:blip r:embed="rId2">
            <a:extLst/>
          </a:blip>
          <a:stretch>
            <a:fillRect/>
          </a:stretch>
        </p:blipFill>
        <p:spPr>
          <a:xfrm>
            <a:off x="3576320" y="227664"/>
            <a:ext cx="5110601" cy="6493186"/>
          </a:xfrm>
          <a:prstGeom prst="rect">
            <a:avLst/>
          </a:prstGeom>
          <a:ln w="12700">
            <a:miter lim="400000"/>
          </a:ln>
        </p:spPr>
      </p:pic>
      <p:sp>
        <p:nvSpPr>
          <p:cNvPr id="276" name="Slide Number Placeholder 2"/>
          <p:cNvSpPr txBox="1">
            <a:spLocks noGrp="1"/>
          </p:cNvSpPr>
          <p:nvPr>
            <p:ph type="sldNum" sz="quarter" idx="2"/>
          </p:nvPr>
        </p:nvSpPr>
        <p:spPr>
          <a:xfrm>
            <a:off x="10908049" y="6502408"/>
            <a:ext cx="217151"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spcBef>
                <a:spcPts val="600"/>
              </a:spcBef>
              <a:defRPr>
                <a:solidFill>
                  <a:srgbClr val="FFFFFF"/>
                </a:solidFill>
              </a:defRPr>
            </a:lvl1p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Footer Placeholder 1"/>
          <p:cNvSpPr txBox="1"/>
          <p:nvPr/>
        </p:nvSpPr>
        <p:spPr>
          <a:xfrm>
            <a:off x="1112519" y="6355088"/>
            <a:ext cx="5725162" cy="36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spcBef>
                <a:spcPts val="600"/>
              </a:spcBef>
              <a:defRPr sz="800">
                <a:solidFill>
                  <a:srgbClr val="FFFFFF"/>
                </a:solidFill>
              </a:defRPr>
            </a:lvl1pPr>
          </a:lstStyle>
          <a:p>
            <a:r>
              <a:t>Susan P. Woron, Chair of Archive Committee</a:t>
            </a:r>
          </a:p>
        </p:txBody>
      </p:sp>
      <p:sp>
        <p:nvSpPr>
          <p:cNvPr id="279" name="Rectangle 9"/>
          <p:cNvSpPr/>
          <p:nvPr/>
        </p:nvSpPr>
        <p:spPr>
          <a:xfrm>
            <a:off x="0" y="0"/>
            <a:ext cx="12192000"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80" name="Rectangle 11"/>
          <p:cNvSpPr/>
          <p:nvPr/>
        </p:nvSpPr>
        <p:spPr>
          <a:xfrm>
            <a:off x="477011" y="480060"/>
            <a:ext cx="11237978" cy="5897880"/>
          </a:xfrm>
          <a:prstGeom prst="rect">
            <a:avLst/>
          </a:prstGeom>
          <a:solidFill>
            <a:srgbClr val="FFFFFF"/>
          </a:solidFill>
          <a:ln w="12700">
            <a:solidFill>
              <a:srgbClr val="FFFFFF"/>
            </a:solidFill>
          </a:ln>
        </p:spPr>
        <p:txBody>
          <a:bodyPr lIns="45719" rIns="45719" anchor="ctr"/>
          <a:lstStyle/>
          <a:p>
            <a:pPr algn="ctr">
              <a:defRPr>
                <a:solidFill>
                  <a:srgbClr val="FFFFFF"/>
                </a:solidFill>
              </a:defRPr>
            </a:pPr>
            <a:endParaRPr/>
          </a:p>
        </p:txBody>
      </p:sp>
      <p:pic>
        <p:nvPicPr>
          <p:cNvPr id="281" name="Picture 4" descr="Picture 4"/>
          <p:cNvPicPr>
            <a:picLocks noChangeAspect="1"/>
          </p:cNvPicPr>
          <p:nvPr/>
        </p:nvPicPr>
        <p:blipFill>
          <a:blip r:embed="rId2">
            <a:extLst/>
          </a:blip>
          <a:stretch>
            <a:fillRect/>
          </a:stretch>
        </p:blipFill>
        <p:spPr>
          <a:xfrm>
            <a:off x="792480" y="480059"/>
            <a:ext cx="11399520" cy="5737878"/>
          </a:xfrm>
          <a:prstGeom prst="rect">
            <a:avLst/>
          </a:prstGeom>
          <a:ln w="12700">
            <a:miter lim="400000"/>
          </a:ln>
        </p:spPr>
      </p:pic>
      <p:sp>
        <p:nvSpPr>
          <p:cNvPr id="282" name="Slide Number Placeholder 2"/>
          <p:cNvSpPr txBox="1">
            <a:spLocks noGrp="1"/>
          </p:cNvSpPr>
          <p:nvPr>
            <p:ph type="sldNum" sz="quarter" idx="2"/>
          </p:nvPr>
        </p:nvSpPr>
        <p:spPr>
          <a:xfrm>
            <a:off x="10908049" y="6502408"/>
            <a:ext cx="217151"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spcBef>
                <a:spcPts val="600"/>
              </a:spcBef>
              <a:defRPr>
                <a:solidFill>
                  <a:srgbClr val="FFFFFF"/>
                </a:solidFill>
              </a:defRPr>
            </a:lvl1pPr>
          </a:lstStyle>
          <a:p>
            <a:fld id="{86CB4B4D-7CA3-9044-876B-883B54F8677D}" type="slidenum">
              <a:t>16</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ooter Placeholder 4"/>
          <p:cNvSpPr txBox="1"/>
          <p:nvPr/>
        </p:nvSpPr>
        <p:spPr>
          <a:xfrm>
            <a:off x="1112519" y="6182360"/>
            <a:ext cx="5725162"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800">
                <a:solidFill>
                  <a:srgbClr val="262626"/>
                </a:solidFill>
              </a:defRPr>
            </a:lvl1pPr>
          </a:lstStyle>
          <a:p>
            <a:r>
              <a:t>Susan P. Woron, Chair of Archive Committee</a:t>
            </a:r>
          </a:p>
        </p:txBody>
      </p:sp>
      <p:sp>
        <p:nvSpPr>
          <p:cNvPr id="154" name="Content Placeholder 2"/>
          <p:cNvSpPr txBox="1">
            <a:spLocks noGrp="1"/>
          </p:cNvSpPr>
          <p:nvPr>
            <p:ph type="body" sz="half" idx="1"/>
          </p:nvPr>
        </p:nvSpPr>
        <p:spPr>
          <a:xfrm>
            <a:off x="1066799" y="1352492"/>
            <a:ext cx="4663442" cy="3749042"/>
          </a:xfrm>
          <a:prstGeom prst="rect">
            <a:avLst/>
          </a:prstGeom>
        </p:spPr>
        <p:txBody>
          <a:bodyPr/>
          <a:lstStyle/>
          <a:p>
            <a:pPr marL="0" indent="0" algn="ctr">
              <a:buSzTx/>
              <a:buNone/>
              <a:defRPr sz="2800" u="sng"/>
            </a:pPr>
            <a:r>
              <a:t>First Part</a:t>
            </a:r>
          </a:p>
          <a:p>
            <a:pPr marL="0" indent="0" algn="ctr">
              <a:buSzTx/>
              <a:buNone/>
            </a:pPr>
            <a:endParaRPr/>
          </a:p>
          <a:p>
            <a:pPr marL="0" indent="0" algn="ctr">
              <a:buSzTx/>
              <a:buNone/>
            </a:pPr>
            <a:r>
              <a:t>How we Started</a:t>
            </a:r>
          </a:p>
          <a:p>
            <a:pPr marL="0" indent="0" algn="ctr">
              <a:buSzTx/>
              <a:buNone/>
            </a:pPr>
            <a:r>
              <a:t>Process</a:t>
            </a:r>
          </a:p>
          <a:p>
            <a:pPr marL="0" indent="0" algn="ctr">
              <a:buSzTx/>
              <a:buNone/>
            </a:pPr>
            <a:r>
              <a:t>Who did what</a:t>
            </a:r>
          </a:p>
          <a:p>
            <a:pPr marL="0" indent="0" algn="ctr">
              <a:buSzTx/>
              <a:buNone/>
            </a:pPr>
            <a:r>
              <a:t>Issues encountered</a:t>
            </a:r>
          </a:p>
        </p:txBody>
      </p:sp>
      <p:sp>
        <p:nvSpPr>
          <p:cNvPr id="155" name="Content Placeholder 3"/>
          <p:cNvSpPr txBox="1"/>
          <p:nvPr/>
        </p:nvSpPr>
        <p:spPr>
          <a:xfrm>
            <a:off x="6411946" y="1352492"/>
            <a:ext cx="4572001" cy="3749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lnSpc>
                <a:spcPct val="110000"/>
              </a:lnSpc>
              <a:spcBef>
                <a:spcPts val="900"/>
              </a:spcBef>
              <a:defRPr sz="2800" u="sng"/>
            </a:pPr>
            <a:r>
              <a:t>Second Part</a:t>
            </a:r>
          </a:p>
          <a:p>
            <a:pPr algn="ctr">
              <a:lnSpc>
                <a:spcPct val="110000"/>
              </a:lnSpc>
              <a:spcBef>
                <a:spcPts val="900"/>
              </a:spcBef>
            </a:pPr>
            <a:endParaRPr/>
          </a:p>
          <a:p>
            <a:pPr algn="ctr">
              <a:lnSpc>
                <a:spcPct val="110000"/>
              </a:lnSpc>
              <a:spcBef>
                <a:spcPts val="900"/>
              </a:spcBef>
            </a:pPr>
            <a:r>
              <a:t>Organization of the Archive</a:t>
            </a:r>
          </a:p>
          <a:p>
            <a:pPr algn="ctr">
              <a:lnSpc>
                <a:spcPct val="110000"/>
              </a:lnSpc>
              <a:spcBef>
                <a:spcPts val="900"/>
              </a:spcBef>
            </a:pPr>
            <a:r>
              <a:t>Who is responsible </a:t>
            </a:r>
          </a:p>
          <a:p>
            <a:pPr algn="ctr">
              <a:lnSpc>
                <a:spcPct val="110000"/>
              </a:lnSpc>
              <a:spcBef>
                <a:spcPts val="900"/>
              </a:spcBef>
            </a:pPr>
            <a:r>
              <a:t>Where we are now</a:t>
            </a:r>
          </a:p>
        </p:txBody>
      </p:sp>
      <p:sp>
        <p:nvSpPr>
          <p:cNvPr id="156" name="Slide Number Placeholder 5"/>
          <p:cNvSpPr txBox="1">
            <a:spLocks noGrp="1"/>
          </p:cNvSpPr>
          <p:nvPr>
            <p:ph type="sldNum" sz="quarter" idx="2"/>
          </p:nvPr>
        </p:nvSpPr>
        <p:spPr>
          <a:xfrm>
            <a:off x="10964554" y="6182360"/>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157" name="Picture 7" descr="Picture 7"/>
          <p:cNvPicPr>
            <a:picLocks noChangeAspect="1"/>
          </p:cNvPicPr>
          <p:nvPr/>
        </p:nvPicPr>
        <p:blipFill>
          <a:blip r:embed="rId2">
            <a:extLst/>
          </a:blip>
          <a:stretch>
            <a:fillRect/>
          </a:stretch>
        </p:blipFill>
        <p:spPr>
          <a:xfrm>
            <a:off x="8585934" y="3853977"/>
            <a:ext cx="3204950" cy="2054939"/>
          </a:xfrm>
          <a:prstGeom prst="rect">
            <a:avLst/>
          </a:prstGeom>
          <a:ln w="12700">
            <a:miter lim="400000"/>
          </a:ln>
        </p:spPr>
      </p:pic>
      <p:pic>
        <p:nvPicPr>
          <p:cNvPr id="158" name="Picture 10" descr="Picture 10"/>
          <p:cNvPicPr>
            <a:picLocks noChangeAspect="1"/>
          </p:cNvPicPr>
          <p:nvPr/>
        </p:nvPicPr>
        <p:blipFill>
          <a:blip r:embed="rId3">
            <a:extLst/>
          </a:blip>
          <a:stretch>
            <a:fillRect/>
          </a:stretch>
        </p:blipFill>
        <p:spPr>
          <a:xfrm>
            <a:off x="401115" y="4482408"/>
            <a:ext cx="7582825" cy="61912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Footer Placeholder 4"/>
          <p:cNvSpPr txBox="1"/>
          <p:nvPr/>
        </p:nvSpPr>
        <p:spPr>
          <a:xfrm>
            <a:off x="1112519" y="6035040"/>
            <a:ext cx="5725162" cy="36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defTabSz="457200">
              <a:spcBef>
                <a:spcPts val="600"/>
              </a:spcBef>
              <a:defRPr sz="1000">
                <a:solidFill>
                  <a:srgbClr val="262626"/>
                </a:solidFill>
              </a:defRPr>
            </a:lvl1pPr>
          </a:lstStyle>
          <a:p>
            <a:r>
              <a:t>Susan P. Woron, Chair of Archive Committee</a:t>
            </a:r>
          </a:p>
        </p:txBody>
      </p:sp>
      <p:sp>
        <p:nvSpPr>
          <p:cNvPr id="161" name="Rectangle 13"/>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62" name="Rectangle 15"/>
          <p:cNvSpPr/>
          <p:nvPr/>
        </p:nvSpPr>
        <p:spPr>
          <a:xfrm>
            <a:off x="234695" y="237744"/>
            <a:ext cx="11722610" cy="6382512"/>
          </a:xfrm>
          <a:prstGeom prst="rect">
            <a:avLst/>
          </a:prstGeom>
          <a:solidFill>
            <a:srgbClr val="BFBFBF">
              <a:alpha val="60000"/>
            </a:srgbClr>
          </a:solidFill>
          <a:ln w="12700">
            <a:miter lim="400000"/>
          </a:ln>
        </p:spPr>
        <p:txBody>
          <a:bodyPr lIns="45719" rIns="45719"/>
          <a:lstStyle/>
          <a:p>
            <a:endParaRPr/>
          </a:p>
        </p:txBody>
      </p:sp>
      <p:sp>
        <p:nvSpPr>
          <p:cNvPr id="163" name="Rectangle 17"/>
          <p:cNvSpPr/>
          <p:nvPr/>
        </p:nvSpPr>
        <p:spPr>
          <a:xfrm>
            <a:off x="371855" y="374903"/>
            <a:ext cx="11448290" cy="6108194"/>
          </a:xfrm>
          <a:prstGeom prst="rect">
            <a:avLst/>
          </a:prstGeom>
          <a:ln w="6350" cap="sq">
            <a:solidFill>
              <a:srgbClr val="262626"/>
            </a:solidFill>
            <a:miter/>
          </a:ln>
        </p:spPr>
        <p:txBody>
          <a:bodyPr lIns="45719" rIns="45719"/>
          <a:lstStyle/>
          <a:p>
            <a:endParaRPr/>
          </a:p>
        </p:txBody>
      </p:sp>
      <p:sp>
        <p:nvSpPr>
          <p:cNvPr id="164" name="Title 1"/>
          <p:cNvSpPr txBox="1">
            <a:spLocks noGrp="1"/>
          </p:cNvSpPr>
          <p:nvPr>
            <p:ph type="title"/>
          </p:nvPr>
        </p:nvSpPr>
        <p:spPr>
          <a:xfrm>
            <a:off x="6579450" y="727626"/>
            <a:ext cx="4957554" cy="1645922"/>
          </a:xfrm>
          <a:prstGeom prst="rect">
            <a:avLst/>
          </a:prstGeom>
        </p:spPr>
        <p:txBody>
          <a:bodyPr/>
          <a:lstStyle>
            <a:lvl1pPr>
              <a:defRPr sz="4800"/>
            </a:lvl1pPr>
          </a:lstStyle>
          <a:p>
            <a:r>
              <a:t>Starting out…</a:t>
            </a:r>
          </a:p>
        </p:txBody>
      </p:sp>
      <p:sp>
        <p:nvSpPr>
          <p:cNvPr id="165" name="Rectangle 19"/>
          <p:cNvSpPr/>
          <p:nvPr/>
        </p:nvSpPr>
        <p:spPr>
          <a:xfrm>
            <a:off x="728835" y="721224"/>
            <a:ext cx="5367166" cy="5415552"/>
          </a:xfrm>
          <a:prstGeom prst="rect">
            <a:avLst/>
          </a:prstGeom>
          <a:solidFill>
            <a:srgbClr val="FFFFFF"/>
          </a:solidFill>
          <a:ln w="12700">
            <a:miter lim="400000"/>
          </a:ln>
        </p:spPr>
        <p:txBody>
          <a:bodyPr lIns="45719" rIns="45719"/>
          <a:lstStyle/>
          <a:p>
            <a:endParaRPr/>
          </a:p>
        </p:txBody>
      </p:sp>
      <p:sp>
        <p:nvSpPr>
          <p:cNvPr id="166" name="Rectangle 21"/>
          <p:cNvSpPr/>
          <p:nvPr/>
        </p:nvSpPr>
        <p:spPr>
          <a:xfrm>
            <a:off x="885216" y="892219"/>
            <a:ext cx="5054519" cy="5097086"/>
          </a:xfrm>
          <a:prstGeom prst="rect">
            <a:avLst/>
          </a:prstGeom>
          <a:ln w="6350" cap="sq">
            <a:solidFill>
              <a:srgbClr val="404040"/>
            </a:solidFill>
            <a:miter/>
          </a:ln>
        </p:spPr>
        <p:txBody>
          <a:bodyPr lIns="45719" rIns="45719"/>
          <a:lstStyle/>
          <a:p>
            <a:endParaRPr/>
          </a:p>
        </p:txBody>
      </p:sp>
      <p:pic>
        <p:nvPicPr>
          <p:cNvPr id="167" name="Content Placeholder 7" descr="Content Placeholder 7"/>
          <p:cNvPicPr>
            <a:picLocks noChangeAspect="1"/>
          </p:cNvPicPr>
          <p:nvPr/>
        </p:nvPicPr>
        <p:blipFill>
          <a:blip r:embed="rId3">
            <a:extLst/>
          </a:blip>
          <a:stretch>
            <a:fillRect/>
          </a:stretch>
        </p:blipFill>
        <p:spPr>
          <a:xfrm>
            <a:off x="1205255" y="1782667"/>
            <a:ext cx="4414439" cy="3310830"/>
          </a:xfrm>
          <a:prstGeom prst="rect">
            <a:avLst/>
          </a:prstGeom>
          <a:ln w="12700">
            <a:miter lim="400000"/>
          </a:ln>
        </p:spPr>
      </p:pic>
      <p:sp>
        <p:nvSpPr>
          <p:cNvPr id="168" name="Content Placeholder 2"/>
          <p:cNvSpPr txBox="1">
            <a:spLocks noGrp="1"/>
          </p:cNvSpPr>
          <p:nvPr>
            <p:ph type="body" sz="half" idx="1"/>
          </p:nvPr>
        </p:nvSpPr>
        <p:spPr>
          <a:xfrm>
            <a:off x="6579450" y="2538919"/>
            <a:ext cx="4957555" cy="3496121"/>
          </a:xfrm>
          <a:prstGeom prst="rect">
            <a:avLst/>
          </a:prstGeom>
        </p:spPr>
        <p:txBody>
          <a:bodyPr/>
          <a:lstStyle/>
          <a:p>
            <a:pPr>
              <a:lnSpc>
                <a:spcPct val="100000"/>
              </a:lnSpc>
            </a:pPr>
            <a:r>
              <a:t>Research what’s been done</a:t>
            </a:r>
          </a:p>
          <a:p>
            <a:pPr>
              <a:lnSpc>
                <a:spcPct val="100000"/>
              </a:lnSpc>
            </a:pPr>
            <a:r>
              <a:t>What do we want to do?</a:t>
            </a:r>
          </a:p>
          <a:p>
            <a:pPr>
              <a:lnSpc>
                <a:spcPct val="100000"/>
              </a:lnSpc>
            </a:pPr>
            <a:r>
              <a:t>How to organize the archive?</a:t>
            </a:r>
          </a:p>
          <a:p>
            <a:pPr>
              <a:lnSpc>
                <a:spcPct val="100000"/>
              </a:lnSpc>
            </a:pPr>
            <a:r>
              <a:t>Who should help?</a:t>
            </a:r>
          </a:p>
          <a:p>
            <a:pPr>
              <a:lnSpc>
                <a:spcPct val="100000"/>
              </a:lnSpc>
            </a:pPr>
            <a:r>
              <a:t>Who can access the archive?</a:t>
            </a:r>
          </a:p>
          <a:p>
            <a:pPr>
              <a:lnSpc>
                <a:spcPct val="100000"/>
              </a:lnSpc>
            </a:pPr>
            <a:r>
              <a:t>Who controls access?</a:t>
            </a:r>
          </a:p>
          <a:p>
            <a:pPr>
              <a:lnSpc>
                <a:spcPct val="100000"/>
              </a:lnSpc>
            </a:pPr>
            <a:r>
              <a:t>What will our archive be used for?</a:t>
            </a:r>
          </a:p>
        </p:txBody>
      </p:sp>
      <p:sp>
        <p:nvSpPr>
          <p:cNvPr id="169" name="Slide Number Placeholder 5"/>
          <p:cNvSpPr txBox="1">
            <a:spLocks noGrp="1"/>
          </p:cNvSpPr>
          <p:nvPr>
            <p:ph type="sldNum" sz="quarter" idx="2"/>
          </p:nvPr>
        </p:nvSpPr>
        <p:spPr>
          <a:xfrm>
            <a:off x="10950428" y="6156960"/>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defTabSz="457200">
              <a:spcBef>
                <a:spcPts val="600"/>
              </a:spcBef>
              <a:defRPr sz="1000"/>
            </a:lvl1p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ooter Placeholder 6"/>
          <p:cNvSpPr txBox="1"/>
          <p:nvPr/>
        </p:nvSpPr>
        <p:spPr>
          <a:xfrm>
            <a:off x="1112519" y="6182360"/>
            <a:ext cx="5725162"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800">
                <a:solidFill>
                  <a:srgbClr val="262626"/>
                </a:solidFill>
              </a:defRPr>
            </a:lvl1pPr>
          </a:lstStyle>
          <a:p>
            <a:r>
              <a:t>Susan P. Woron, Chair of Archive Committee</a:t>
            </a:r>
          </a:p>
        </p:txBody>
      </p:sp>
      <p:sp>
        <p:nvSpPr>
          <p:cNvPr id="174" name="Title 1"/>
          <p:cNvSpPr txBox="1">
            <a:spLocks noGrp="1"/>
          </p:cNvSpPr>
          <p:nvPr>
            <p:ph type="title"/>
          </p:nvPr>
        </p:nvSpPr>
        <p:spPr>
          <a:prstGeom prst="rect">
            <a:avLst/>
          </a:prstGeom>
        </p:spPr>
        <p:txBody>
          <a:bodyPr/>
          <a:lstStyle>
            <a:lvl1pPr algn="ctr"/>
          </a:lstStyle>
          <a:p>
            <a:r>
              <a:t>Research and Thinking Things Through</a:t>
            </a:r>
          </a:p>
        </p:txBody>
      </p:sp>
      <p:sp>
        <p:nvSpPr>
          <p:cNvPr id="175" name="Text Placeholder 2"/>
          <p:cNvSpPr txBox="1">
            <a:spLocks noGrp="1"/>
          </p:cNvSpPr>
          <p:nvPr>
            <p:ph type="body" sz="quarter" idx="1"/>
          </p:nvPr>
        </p:nvSpPr>
        <p:spPr>
          <a:xfrm>
            <a:off x="1069847" y="2074334"/>
            <a:ext cx="4663442" cy="640081"/>
          </a:xfrm>
          <a:prstGeom prst="rect">
            <a:avLst/>
          </a:prstGeom>
        </p:spPr>
        <p:txBody>
          <a:bodyPr/>
          <a:lstStyle/>
          <a:p>
            <a:r>
              <a:t>What to do</a:t>
            </a:r>
          </a:p>
        </p:txBody>
      </p:sp>
      <p:sp>
        <p:nvSpPr>
          <p:cNvPr id="176" name="Content Placeholder 3"/>
          <p:cNvSpPr txBox="1"/>
          <p:nvPr/>
        </p:nvSpPr>
        <p:spPr>
          <a:xfrm>
            <a:off x="1115567" y="2792471"/>
            <a:ext cx="4572002" cy="3163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82879" indent="-182879">
              <a:lnSpc>
                <a:spcPct val="110000"/>
              </a:lnSpc>
              <a:spcBef>
                <a:spcPts val="900"/>
              </a:spcBef>
              <a:buClr>
                <a:srgbClr val="262626"/>
              </a:buClr>
              <a:buSzPct val="100000"/>
              <a:buFont typeface="Garamond"/>
              <a:buChar char="◦"/>
            </a:pPr>
            <a:r>
              <a:t>Proceed cautiously</a:t>
            </a:r>
          </a:p>
          <a:p>
            <a:pPr marL="182879" indent="-182879">
              <a:lnSpc>
                <a:spcPct val="110000"/>
              </a:lnSpc>
              <a:spcBef>
                <a:spcPts val="900"/>
              </a:spcBef>
              <a:buClr>
                <a:srgbClr val="262626"/>
              </a:buClr>
              <a:buSzPct val="100000"/>
              <a:buFont typeface="Garamond"/>
              <a:buChar char="◦"/>
            </a:pPr>
            <a:r>
              <a:t>Use others’ experiences</a:t>
            </a:r>
          </a:p>
          <a:p>
            <a:pPr marL="182879" indent="-182879">
              <a:lnSpc>
                <a:spcPct val="110000"/>
              </a:lnSpc>
              <a:spcBef>
                <a:spcPts val="900"/>
              </a:spcBef>
              <a:buClr>
                <a:srgbClr val="262626"/>
              </a:buClr>
              <a:buSzPct val="100000"/>
              <a:buFont typeface="Garamond"/>
              <a:buChar char="◦"/>
            </a:pPr>
            <a:r>
              <a:t>Committee: who should guide the squadron?</a:t>
            </a:r>
          </a:p>
          <a:p>
            <a:pPr marL="182879" indent="-182879">
              <a:lnSpc>
                <a:spcPct val="110000"/>
              </a:lnSpc>
              <a:spcBef>
                <a:spcPts val="900"/>
              </a:spcBef>
              <a:buClr>
                <a:srgbClr val="262626"/>
              </a:buClr>
              <a:buSzPct val="100000"/>
              <a:buFont typeface="Garamond"/>
              <a:buChar char="◦"/>
            </a:pPr>
            <a:r>
              <a:t>Chair and webmaster</a:t>
            </a:r>
          </a:p>
        </p:txBody>
      </p:sp>
      <p:sp>
        <p:nvSpPr>
          <p:cNvPr id="177" name="Text Placeholder 4"/>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0"/>
              </a:spcBef>
              <a:buClrTx/>
              <a:buSzTx/>
              <a:buFontTx/>
              <a:buNone/>
              <a:defRPr sz="1900" b="1"/>
            </a:lvl1pPr>
          </a:lstStyle>
          <a:p>
            <a:r>
              <a:t>What not to do</a:t>
            </a:r>
          </a:p>
        </p:txBody>
      </p:sp>
      <p:sp>
        <p:nvSpPr>
          <p:cNvPr id="178" name="Content Placeholder 5"/>
          <p:cNvSpPr txBox="1"/>
          <p:nvPr/>
        </p:nvSpPr>
        <p:spPr>
          <a:xfrm>
            <a:off x="6504431" y="2792471"/>
            <a:ext cx="4572002" cy="3164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82879" indent="-182879">
              <a:lnSpc>
                <a:spcPct val="110000"/>
              </a:lnSpc>
              <a:spcBef>
                <a:spcPts val="900"/>
              </a:spcBef>
              <a:buClr>
                <a:srgbClr val="262626"/>
              </a:buClr>
              <a:buSzPct val="100000"/>
              <a:buFont typeface="Garamond"/>
              <a:buChar char="◦"/>
            </a:pPr>
            <a:r>
              <a:t>Don’t just jump in</a:t>
            </a:r>
          </a:p>
          <a:p>
            <a:pPr marL="182879" indent="-182879">
              <a:lnSpc>
                <a:spcPct val="110000"/>
              </a:lnSpc>
              <a:spcBef>
                <a:spcPts val="900"/>
              </a:spcBef>
              <a:buClr>
                <a:srgbClr val="262626"/>
              </a:buClr>
              <a:buSzPct val="100000"/>
              <a:buFont typeface="Garamond"/>
              <a:buChar char="◦"/>
            </a:pPr>
            <a:r>
              <a:t>What talents does the squadron have?</a:t>
            </a:r>
          </a:p>
          <a:p>
            <a:pPr marL="182879" indent="-182879">
              <a:lnSpc>
                <a:spcPct val="110000"/>
              </a:lnSpc>
              <a:spcBef>
                <a:spcPts val="900"/>
              </a:spcBef>
              <a:buClr>
                <a:srgbClr val="262626"/>
              </a:buClr>
              <a:buSzPct val="100000"/>
              <a:buFont typeface="Garamond"/>
              <a:buChar char="◦"/>
            </a:pPr>
            <a:r>
              <a:t>Choose carefully; I chose people to help</a:t>
            </a:r>
            <a:br/>
            <a:br/>
            <a:r>
              <a:t>Webmaster decided on what vehicle to use to store the archive</a:t>
            </a:r>
          </a:p>
        </p:txBody>
      </p:sp>
      <p:sp>
        <p:nvSpPr>
          <p:cNvPr id="179" name="Slide Number Placeholder 7"/>
          <p:cNvSpPr txBox="1">
            <a:spLocks noGrp="1"/>
          </p:cNvSpPr>
          <p:nvPr>
            <p:ph type="sldNum" sz="quarter" idx="2"/>
          </p:nvPr>
        </p:nvSpPr>
        <p:spPr>
          <a:xfrm>
            <a:off x="10964554" y="6182360"/>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ooter Placeholder 6"/>
          <p:cNvSpPr txBox="1"/>
          <p:nvPr/>
        </p:nvSpPr>
        <p:spPr>
          <a:xfrm>
            <a:off x="1221232" y="6221172"/>
            <a:ext cx="5120640" cy="274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spcBef>
                <a:spcPts val="600"/>
              </a:spcBef>
              <a:defRPr sz="800">
                <a:solidFill>
                  <a:srgbClr val="FFFFFF"/>
                </a:solidFill>
              </a:defRPr>
            </a:lvl1pPr>
          </a:lstStyle>
          <a:p>
            <a:r>
              <a:t>Susan P. Woron, Chair of Archive Committee</a:t>
            </a:r>
          </a:p>
        </p:txBody>
      </p:sp>
      <p:sp>
        <p:nvSpPr>
          <p:cNvPr id="184" name="Rectangle 14"/>
          <p:cNvSpPr/>
          <p:nvPr/>
        </p:nvSpPr>
        <p:spPr>
          <a:xfrm>
            <a:off x="-1" y="0"/>
            <a:ext cx="12192003"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5" name="Rectangle 16"/>
          <p:cNvSpPr/>
          <p:nvPr/>
        </p:nvSpPr>
        <p:spPr>
          <a:xfrm>
            <a:off x="210311" y="226665"/>
            <a:ext cx="11722610" cy="6382512"/>
          </a:xfrm>
          <a:prstGeom prst="rect">
            <a:avLst/>
          </a:prstGeom>
          <a:solidFill>
            <a:srgbClr val="1C3231"/>
          </a:solidFill>
          <a:ln w="12700">
            <a:miter lim="400000"/>
          </a:ln>
        </p:spPr>
        <p:txBody>
          <a:bodyPr lIns="45719" rIns="45719"/>
          <a:lstStyle/>
          <a:p>
            <a:pPr>
              <a:defRPr>
                <a:solidFill>
                  <a:srgbClr val="FFFFFF"/>
                </a:solidFill>
              </a:defRPr>
            </a:pPr>
            <a:endParaRPr/>
          </a:p>
        </p:txBody>
      </p:sp>
      <p:sp>
        <p:nvSpPr>
          <p:cNvPr id="186" name="Title 8"/>
          <p:cNvSpPr txBox="1">
            <a:spLocks noGrp="1"/>
          </p:cNvSpPr>
          <p:nvPr>
            <p:ph type="title"/>
          </p:nvPr>
        </p:nvSpPr>
        <p:spPr>
          <a:xfrm>
            <a:off x="1175511" y="870131"/>
            <a:ext cx="9792210" cy="1527079"/>
          </a:xfrm>
          <a:prstGeom prst="rect">
            <a:avLst/>
          </a:prstGeom>
        </p:spPr>
        <p:txBody>
          <a:bodyPr/>
          <a:lstStyle>
            <a:lvl1pPr algn="ctr"/>
          </a:lstStyle>
          <a:p>
            <a:r>
              <a:t>Purpose of the Committee</a:t>
            </a:r>
          </a:p>
        </p:txBody>
      </p:sp>
      <p:sp>
        <p:nvSpPr>
          <p:cNvPr id="187" name="Content Placeholder 9"/>
          <p:cNvSpPr txBox="1">
            <a:spLocks noGrp="1"/>
          </p:cNvSpPr>
          <p:nvPr>
            <p:ph type="body" sz="half" idx="1"/>
          </p:nvPr>
        </p:nvSpPr>
        <p:spPr>
          <a:xfrm>
            <a:off x="1175511" y="2557848"/>
            <a:ext cx="9792210" cy="3407863"/>
          </a:xfrm>
          <a:prstGeom prst="rect">
            <a:avLst/>
          </a:prstGeom>
        </p:spPr>
        <p:txBody>
          <a:bodyPr/>
          <a:lstStyle/>
          <a:p>
            <a:pPr>
              <a:defRPr sz="2800"/>
            </a:pPr>
            <a:r>
              <a:t>To </a:t>
            </a:r>
            <a:r>
              <a:rPr u="sng"/>
              <a:t>retain squadron documents </a:t>
            </a:r>
            <a:r>
              <a:rPr sz="2000"/>
              <a:t>so that we have a history and a record of what we do.</a:t>
            </a:r>
          </a:p>
          <a:p>
            <a:pPr>
              <a:defRPr sz="2000"/>
            </a:pPr>
            <a:endParaRPr sz="2000"/>
          </a:p>
          <a:p>
            <a:pPr>
              <a:defRPr sz="2800"/>
            </a:pPr>
            <a:r>
              <a:t>To </a:t>
            </a:r>
            <a:r>
              <a:rPr u="sng"/>
              <a:t>pass along information </a:t>
            </a:r>
            <a:r>
              <a:rPr sz="2000"/>
              <a:t>so that squadron officers, chairs, and members can access information on events, positions, and background knowledge.</a:t>
            </a:r>
          </a:p>
        </p:txBody>
      </p:sp>
      <p:sp>
        <p:nvSpPr>
          <p:cNvPr id="188" name="Slide Number Placeholder 7"/>
          <p:cNvSpPr txBox="1">
            <a:spLocks noGrp="1"/>
          </p:cNvSpPr>
          <p:nvPr>
            <p:ph type="sldNum" sz="quarter" idx="2"/>
          </p:nvPr>
        </p:nvSpPr>
        <p:spPr>
          <a:xfrm>
            <a:off x="10807075" y="6277052"/>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spcBef>
                <a:spcPts val="600"/>
              </a:spcBef>
            </a:lvl1p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ooter Placeholder 3"/>
          <p:cNvSpPr txBox="1"/>
          <p:nvPr/>
        </p:nvSpPr>
        <p:spPr>
          <a:xfrm>
            <a:off x="1112519" y="6182360"/>
            <a:ext cx="5725162"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800">
                <a:solidFill>
                  <a:srgbClr val="262626"/>
                </a:solidFill>
              </a:defRPr>
            </a:lvl1pPr>
          </a:lstStyle>
          <a:p>
            <a:r>
              <a:t>Susan P. Woron, Chair of Archive Committee</a:t>
            </a:r>
          </a:p>
        </p:txBody>
      </p:sp>
      <p:sp>
        <p:nvSpPr>
          <p:cNvPr id="193" name="Title 1"/>
          <p:cNvSpPr txBox="1">
            <a:spLocks noGrp="1"/>
          </p:cNvSpPr>
          <p:nvPr>
            <p:ph type="title"/>
          </p:nvPr>
        </p:nvSpPr>
        <p:spPr>
          <a:prstGeom prst="rect">
            <a:avLst/>
          </a:prstGeom>
        </p:spPr>
        <p:txBody>
          <a:bodyPr/>
          <a:lstStyle>
            <a:lvl1pPr algn="ctr">
              <a:defRPr>
                <a:solidFill>
                  <a:srgbClr val="7030A0"/>
                </a:solidFill>
              </a:defRPr>
            </a:lvl1pPr>
          </a:lstStyle>
          <a:p>
            <a:r>
              <a:t>Philosophy of the Committee</a:t>
            </a:r>
          </a:p>
        </p:txBody>
      </p:sp>
      <p:sp>
        <p:nvSpPr>
          <p:cNvPr id="194" name="Content Placeholder 2"/>
          <p:cNvSpPr txBox="1">
            <a:spLocks noGrp="1"/>
          </p:cNvSpPr>
          <p:nvPr>
            <p:ph type="body" idx="1"/>
          </p:nvPr>
        </p:nvSpPr>
        <p:spPr>
          <a:xfrm>
            <a:off x="1066800" y="2103120"/>
            <a:ext cx="10058400" cy="3849625"/>
          </a:xfrm>
          <a:prstGeom prst="rect">
            <a:avLst/>
          </a:prstGeom>
        </p:spPr>
        <p:txBody>
          <a:bodyPr/>
          <a:lstStyle/>
          <a:p>
            <a:pPr marL="0" indent="0">
              <a:buSzTx/>
              <a:buNone/>
              <a:defRPr sz="2400"/>
            </a:pPr>
            <a:r>
              <a:t>Members agreed that:</a:t>
            </a:r>
          </a:p>
          <a:p>
            <a:pPr marL="0" indent="0">
              <a:buSzTx/>
              <a:buNone/>
              <a:defRPr sz="2400"/>
            </a:pPr>
            <a:endParaRPr/>
          </a:p>
          <a:p>
            <a:pPr marL="457200" lvl="1" indent="-182879">
              <a:spcBef>
                <a:spcPts val="500"/>
              </a:spcBef>
              <a:buFontTx/>
              <a:buChar char="➢"/>
              <a:defRPr sz="2200"/>
            </a:pPr>
            <a:r>
              <a:t>The system should be easy to use. </a:t>
            </a:r>
            <a:endParaRPr sz="1300"/>
          </a:p>
          <a:p>
            <a:pPr marL="457200" lvl="1" indent="-182879">
              <a:spcBef>
                <a:spcPts val="500"/>
              </a:spcBef>
              <a:buFontTx/>
              <a:buChar char="➢"/>
              <a:defRPr sz="2200"/>
            </a:pPr>
            <a:r>
              <a:t>The documents should be easy to locate.</a:t>
            </a:r>
            <a:endParaRPr sz="1300"/>
          </a:p>
          <a:p>
            <a:pPr marL="457200" lvl="1" indent="-182879">
              <a:spcBef>
                <a:spcPts val="500"/>
              </a:spcBef>
              <a:buFontTx/>
              <a:buChar char="➢"/>
              <a:defRPr sz="2200"/>
            </a:pPr>
            <a:r>
              <a:t>There should be some ability to edit at least some of the documents, in addition to just storing them.</a:t>
            </a:r>
            <a:endParaRPr sz="1300"/>
          </a:p>
          <a:p>
            <a:pPr marL="457200" lvl="1" indent="-182879">
              <a:spcBef>
                <a:spcPts val="500"/>
              </a:spcBef>
              <a:buFontTx/>
              <a:buChar char="➢"/>
              <a:defRPr sz="2200"/>
            </a:pPr>
            <a:r>
              <a:t>The documents should be submitted in a required format so that they may be stored quickly and easily. We need to agree on the format.</a:t>
            </a:r>
          </a:p>
        </p:txBody>
      </p:sp>
      <p:sp>
        <p:nvSpPr>
          <p:cNvPr id="195" name="Slide Number Placeholder 4"/>
          <p:cNvSpPr txBox="1">
            <a:spLocks noGrp="1"/>
          </p:cNvSpPr>
          <p:nvPr>
            <p:ph type="sldNum" sz="quarter" idx="2"/>
          </p:nvPr>
        </p:nvSpPr>
        <p:spPr>
          <a:xfrm>
            <a:off x="10964554" y="6182360"/>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ooter Placeholder 3"/>
          <p:cNvSpPr txBox="1"/>
          <p:nvPr/>
        </p:nvSpPr>
        <p:spPr>
          <a:xfrm>
            <a:off x="873970" y="5750019"/>
            <a:ext cx="4480561" cy="36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defTabSz="457200">
              <a:spcBef>
                <a:spcPts val="600"/>
              </a:spcBef>
              <a:defRPr sz="1000">
                <a:solidFill>
                  <a:srgbClr val="FFFFFF"/>
                </a:solidFill>
              </a:defRPr>
            </a:lvl1pPr>
          </a:lstStyle>
          <a:p>
            <a:r>
              <a:t>Susan P. Woron, Chair of Archive Committee</a:t>
            </a:r>
          </a:p>
        </p:txBody>
      </p:sp>
      <p:sp>
        <p:nvSpPr>
          <p:cNvPr id="200" name="Rectangle 1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01" name="Rectangle 16"/>
          <p:cNvSpPr/>
          <p:nvPr/>
        </p:nvSpPr>
        <p:spPr>
          <a:xfrm>
            <a:off x="234695" y="237744"/>
            <a:ext cx="11722610" cy="6382512"/>
          </a:xfrm>
          <a:prstGeom prst="rect">
            <a:avLst/>
          </a:prstGeom>
          <a:solidFill>
            <a:srgbClr val="BFBFBF">
              <a:alpha val="60000"/>
            </a:srgbClr>
          </a:solidFill>
          <a:ln w="12700">
            <a:miter lim="400000"/>
          </a:ln>
        </p:spPr>
        <p:txBody>
          <a:bodyPr lIns="45719" rIns="45719"/>
          <a:lstStyle/>
          <a:p>
            <a:endParaRPr/>
          </a:p>
        </p:txBody>
      </p:sp>
      <p:sp>
        <p:nvSpPr>
          <p:cNvPr id="202" name="Rectangle 18"/>
          <p:cNvSpPr/>
          <p:nvPr/>
        </p:nvSpPr>
        <p:spPr>
          <a:xfrm>
            <a:off x="371855" y="374903"/>
            <a:ext cx="11448290" cy="6108194"/>
          </a:xfrm>
          <a:prstGeom prst="rect">
            <a:avLst/>
          </a:prstGeom>
          <a:ln w="6350" cap="sq">
            <a:solidFill>
              <a:srgbClr val="262626"/>
            </a:solidFill>
            <a:miter/>
          </a:ln>
        </p:spPr>
        <p:txBody>
          <a:bodyPr lIns="45719" rIns="45719"/>
          <a:lstStyle/>
          <a:p>
            <a:endParaRPr/>
          </a:p>
        </p:txBody>
      </p:sp>
      <p:sp>
        <p:nvSpPr>
          <p:cNvPr id="203" name="Rectangle 2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04" name="Rectangle 22"/>
          <p:cNvSpPr/>
          <p:nvPr/>
        </p:nvSpPr>
        <p:spPr>
          <a:xfrm>
            <a:off x="417645" y="413052"/>
            <a:ext cx="8212116" cy="6064598"/>
          </a:xfrm>
          <a:prstGeom prst="rect">
            <a:avLst/>
          </a:prstGeom>
          <a:solidFill>
            <a:srgbClr val="FFFFFF"/>
          </a:solidFill>
          <a:ln w="6350" cap="sq">
            <a:solidFill>
              <a:srgbClr val="404040"/>
            </a:solidFill>
            <a:miter/>
          </a:ln>
        </p:spPr>
        <p:txBody>
          <a:bodyPr lIns="45719" rIns="45719"/>
          <a:lstStyle/>
          <a:p>
            <a:endParaRPr/>
          </a:p>
        </p:txBody>
      </p:sp>
      <p:pic>
        <p:nvPicPr>
          <p:cNvPr id="205" name="Content Placeholder 8" descr="Content Placeholder 8"/>
          <p:cNvPicPr>
            <a:picLocks noChangeAspect="1"/>
          </p:cNvPicPr>
          <p:nvPr/>
        </p:nvPicPr>
        <p:blipFill>
          <a:blip r:embed="rId3">
            <a:extLst/>
          </a:blip>
          <a:srcRect l="15084" r="16175"/>
          <a:stretch>
            <a:fillRect/>
          </a:stretch>
        </p:blipFill>
        <p:spPr>
          <a:xfrm>
            <a:off x="582639" y="578707"/>
            <a:ext cx="7882129" cy="5733174"/>
          </a:xfrm>
          <a:prstGeom prst="rect">
            <a:avLst/>
          </a:prstGeom>
          <a:ln w="12700">
            <a:miter lim="400000"/>
          </a:ln>
        </p:spPr>
      </p:pic>
      <p:sp>
        <p:nvSpPr>
          <p:cNvPr id="206" name="Rectangle 24"/>
          <p:cNvSpPr/>
          <p:nvPr/>
        </p:nvSpPr>
        <p:spPr>
          <a:xfrm>
            <a:off x="9020385" y="237744"/>
            <a:ext cx="2926081" cy="6382512"/>
          </a:xfrm>
          <a:prstGeom prst="rect">
            <a:avLst/>
          </a:prstGeom>
          <a:solidFill>
            <a:srgbClr val="D9D9D9">
              <a:alpha val="60000"/>
            </a:srgbClr>
          </a:solidFill>
          <a:ln w="12700">
            <a:miter lim="400000"/>
          </a:ln>
        </p:spPr>
        <p:txBody>
          <a:bodyPr lIns="45719" rIns="45719"/>
          <a:lstStyle/>
          <a:p>
            <a:endParaRPr/>
          </a:p>
        </p:txBody>
      </p:sp>
      <p:sp>
        <p:nvSpPr>
          <p:cNvPr id="207" name="Rectangle 26"/>
          <p:cNvSpPr/>
          <p:nvPr/>
        </p:nvSpPr>
        <p:spPr>
          <a:xfrm>
            <a:off x="9184978" y="402335"/>
            <a:ext cx="2596897" cy="6053330"/>
          </a:xfrm>
          <a:prstGeom prst="rect">
            <a:avLst/>
          </a:prstGeom>
          <a:ln w="6350">
            <a:solidFill>
              <a:srgbClr val="404040"/>
            </a:solidFill>
          </a:ln>
        </p:spPr>
        <p:txBody>
          <a:bodyPr lIns="45719" rIns="45719" anchor="ctr"/>
          <a:lstStyle/>
          <a:p>
            <a:pPr algn="ctr">
              <a:defRPr>
                <a:solidFill>
                  <a:srgbClr val="FFFFFF"/>
                </a:solidFill>
              </a:defRPr>
            </a:pPr>
            <a:endParaRPr/>
          </a:p>
        </p:txBody>
      </p:sp>
      <p:sp>
        <p:nvSpPr>
          <p:cNvPr id="208" name="Title 1"/>
          <p:cNvSpPr txBox="1">
            <a:spLocks noGrp="1"/>
          </p:cNvSpPr>
          <p:nvPr>
            <p:ph type="title"/>
          </p:nvPr>
        </p:nvSpPr>
        <p:spPr>
          <a:xfrm>
            <a:off x="9321800" y="612843"/>
            <a:ext cx="2312481" cy="644458"/>
          </a:xfrm>
          <a:prstGeom prst="rect">
            <a:avLst/>
          </a:prstGeom>
        </p:spPr>
        <p:txBody>
          <a:bodyPr/>
          <a:lstStyle>
            <a:lvl1pPr algn="ctr">
              <a:lnSpc>
                <a:spcPct val="90000"/>
              </a:lnSpc>
              <a:defRPr sz="3600" b="1">
                <a:ln w="22225" cap="flat">
                  <a:solidFill>
                    <a:schemeClr val="accent2"/>
                  </a:solidFill>
                  <a:prstDash val="solid"/>
                  <a:round/>
                </a:ln>
                <a:solidFill>
                  <a:srgbClr val="DBE3A9"/>
                </a:solidFill>
              </a:defRPr>
            </a:lvl1pPr>
          </a:lstStyle>
          <a:p>
            <a:r>
              <a:t>Issues</a:t>
            </a:r>
          </a:p>
        </p:txBody>
      </p:sp>
      <p:sp>
        <p:nvSpPr>
          <p:cNvPr id="209" name="Text Placeholder 6"/>
          <p:cNvSpPr txBox="1">
            <a:spLocks noGrp="1"/>
          </p:cNvSpPr>
          <p:nvPr>
            <p:ph type="body" sz="quarter" idx="1"/>
          </p:nvPr>
        </p:nvSpPr>
        <p:spPr>
          <a:xfrm>
            <a:off x="9296882" y="1284731"/>
            <a:ext cx="2312480" cy="5027263"/>
          </a:xfrm>
          <a:prstGeom prst="rect">
            <a:avLst/>
          </a:prstGeom>
        </p:spPr>
        <p:txBody>
          <a:bodyPr/>
          <a:lstStyle/>
          <a:p>
            <a:pPr marL="0">
              <a:lnSpc>
                <a:spcPct val="100000"/>
              </a:lnSpc>
              <a:spcBef>
                <a:spcPts val="800"/>
              </a:spcBef>
              <a:defRPr sz="1400">
                <a:solidFill>
                  <a:srgbClr val="262626"/>
                </a:solidFill>
              </a:defRPr>
            </a:pPr>
            <a:endParaRPr/>
          </a:p>
        </p:txBody>
      </p:sp>
      <p:sp>
        <p:nvSpPr>
          <p:cNvPr id="210" name="Slide Number Placeholder 4"/>
          <p:cNvSpPr txBox="1">
            <a:spLocks noGrp="1"/>
          </p:cNvSpPr>
          <p:nvPr>
            <p:ph type="sldNum" sz="quarter" idx="2"/>
          </p:nvPr>
        </p:nvSpPr>
        <p:spPr>
          <a:xfrm>
            <a:off x="11475361" y="6156960"/>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defTabSz="457200">
              <a:spcBef>
                <a:spcPts val="600"/>
              </a:spcBef>
              <a:defRPr sz="1000">
                <a:solidFill>
                  <a:srgbClr val="404040"/>
                </a:solidFill>
              </a:defRPr>
            </a:lvl1pPr>
          </a:lstStyle>
          <a:p>
            <a:fld id="{86CB4B4D-7CA3-9044-876B-883B54F8677D}" type="slidenum">
              <a:t>7</a:t>
            </a:fld>
            <a:endParaRPr/>
          </a:p>
        </p:txBody>
      </p:sp>
      <p:sp>
        <p:nvSpPr>
          <p:cNvPr id="211" name="TextBox 9"/>
          <p:cNvSpPr txBox="1"/>
          <p:nvPr/>
        </p:nvSpPr>
        <p:spPr>
          <a:xfrm>
            <a:off x="6151757" y="6111940"/>
            <a:ext cx="2313010" cy="19304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r">
              <a:spcBef>
                <a:spcPts val="600"/>
              </a:spcBef>
              <a:defRPr sz="700">
                <a:solidFill>
                  <a:srgbClr val="FFFFFF"/>
                </a:solidFill>
              </a:defRPr>
            </a:pPr>
            <a:r>
              <a:rPr u="sng">
                <a:solidFill>
                  <a:srgbClr val="9069AE"/>
                </a:solidFill>
                <a:uFill>
                  <a:solidFill>
                    <a:srgbClr val="9069AE"/>
                  </a:solidFill>
                </a:uFill>
                <a:hlinkClick r:id="rId4"/>
              </a:rPr>
              <a:t>This Photo</a:t>
            </a:r>
            <a:r>
              <a:t> by Unknown Author is licensed under </a:t>
            </a:r>
            <a:r>
              <a:rPr u="sng">
                <a:solidFill>
                  <a:srgbClr val="9069AE"/>
                </a:solidFill>
                <a:uFill>
                  <a:solidFill>
                    <a:srgbClr val="9069AE"/>
                  </a:solidFill>
                </a:uFill>
                <a:hlinkClick r:id="rId5"/>
              </a:rPr>
              <a:t>CC BY</a:t>
            </a:r>
          </a:p>
        </p:txBody>
      </p:sp>
      <p:sp>
        <p:nvSpPr>
          <p:cNvPr id="212" name="Rectangle 10"/>
          <p:cNvSpPr/>
          <p:nvPr/>
        </p:nvSpPr>
        <p:spPr>
          <a:xfrm>
            <a:off x="9296882" y="1284730"/>
            <a:ext cx="2353252" cy="5116071"/>
          </a:xfrm>
          <a:prstGeom prst="rect">
            <a:avLst/>
          </a:prstGeom>
          <a:solidFill>
            <a:srgbClr val="C8D47F"/>
          </a:solidFill>
          <a:ln w="12700">
            <a:solidFill>
              <a:srgbClr val="52812D"/>
            </a:solidFill>
          </a:ln>
        </p:spPr>
        <p:txBody>
          <a:bodyPr lIns="45719" rIns="45719" anchor="ctr"/>
          <a:lstStyle/>
          <a:p>
            <a:pPr algn="ctr">
              <a:defRPr>
                <a:solidFill>
                  <a:srgbClr val="FFFFFF"/>
                </a:solidFill>
              </a:defRPr>
            </a:pPr>
            <a:endParaRPr/>
          </a:p>
        </p:txBody>
      </p:sp>
      <p:sp>
        <p:nvSpPr>
          <p:cNvPr id="213" name="TextBox 11"/>
          <p:cNvSpPr txBox="1"/>
          <p:nvPr/>
        </p:nvSpPr>
        <p:spPr>
          <a:xfrm>
            <a:off x="9317682" y="1237636"/>
            <a:ext cx="2286731" cy="542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pPr>
            <a:r>
              <a:t>Access</a:t>
            </a:r>
            <a:r>
              <a:rPr u="none"/>
              <a:t>:</a:t>
            </a:r>
            <a:r>
              <a:rPr b="0" u="none"/>
              <a:t>  W</a:t>
            </a:r>
            <a:r>
              <a:rPr sz="1600" b="0" u="none"/>
              <a:t>ho gets in?</a:t>
            </a:r>
          </a:p>
          <a:p>
            <a:pPr>
              <a:defRPr sz="1600"/>
            </a:pPr>
            <a:r>
              <a:t>Who uses the system?</a:t>
            </a:r>
          </a:p>
          <a:p>
            <a:pPr>
              <a:defRPr b="1" u="sng"/>
            </a:pPr>
            <a:r>
              <a:t>Process</a:t>
            </a:r>
            <a:r>
              <a:rPr sz="1600" u="none"/>
              <a:t>:</a:t>
            </a:r>
            <a:r>
              <a:rPr sz="1600" b="0" u="none"/>
              <a:t> If I want to store something, how do I do it?</a:t>
            </a:r>
          </a:p>
          <a:p>
            <a:pPr>
              <a:defRPr b="1" u="sng"/>
            </a:pPr>
            <a:r>
              <a:t>Quality Control</a:t>
            </a:r>
            <a:r>
              <a:rPr b="0" u="none"/>
              <a:t>: </a:t>
            </a:r>
            <a:r>
              <a:rPr sz="1600" b="0" u="none"/>
              <a:t>Do we store everything or select what is stored?</a:t>
            </a:r>
          </a:p>
          <a:p>
            <a:pPr>
              <a:defRPr b="1" u="sng"/>
            </a:pPr>
            <a:r>
              <a:t>Quantity</a:t>
            </a:r>
            <a:r>
              <a:rPr b="0" u="none"/>
              <a:t>: </a:t>
            </a:r>
            <a:r>
              <a:rPr sz="1600" b="0" u="none"/>
              <a:t>How much can we store?</a:t>
            </a:r>
          </a:p>
          <a:p>
            <a:pPr>
              <a:defRPr sz="1600"/>
            </a:pPr>
            <a:r>
              <a:t>Where do we start?</a:t>
            </a:r>
          </a:p>
          <a:p>
            <a:pPr>
              <a:defRPr b="1" u="sng"/>
            </a:pPr>
            <a:r>
              <a:t>Who should be on the Committee?</a:t>
            </a:r>
          </a:p>
          <a:p>
            <a:pPr>
              <a:defRPr sz="1600"/>
            </a:pPr>
            <a:r>
              <a:t>A select group of Past Commanders, Webmaster, Chair, current Commander</a:t>
            </a:r>
          </a:p>
          <a:p>
            <a:pPr>
              <a:defRPr b="1" u="sng"/>
            </a:pPr>
            <a:r>
              <a:t>Research</a:t>
            </a:r>
            <a:r>
              <a:rPr u="none"/>
              <a:t>:</a:t>
            </a:r>
            <a:r>
              <a:rPr b="0" u="none"/>
              <a:t>  </a:t>
            </a:r>
            <a:r>
              <a:rPr sz="1600" b="0" u="none"/>
              <a:t>Need a free, easy to use system.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Footer Placeholder 3"/>
          <p:cNvSpPr txBox="1"/>
          <p:nvPr/>
        </p:nvSpPr>
        <p:spPr>
          <a:xfrm>
            <a:off x="1674876" y="5187568"/>
            <a:ext cx="5568695"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800">
                <a:solidFill>
                  <a:srgbClr val="262626"/>
                </a:solidFill>
              </a:defRPr>
            </a:lvl1pPr>
          </a:lstStyle>
          <a:p>
            <a:r>
              <a:t>Susan P. Woron, Chair of Archive Committee</a:t>
            </a:r>
          </a:p>
        </p:txBody>
      </p:sp>
      <p:sp>
        <p:nvSpPr>
          <p:cNvPr id="218" name="Title 1"/>
          <p:cNvSpPr txBox="1">
            <a:spLocks noGrp="1"/>
          </p:cNvSpPr>
          <p:nvPr>
            <p:ph type="title"/>
          </p:nvPr>
        </p:nvSpPr>
        <p:spPr>
          <a:xfrm>
            <a:off x="1629156" y="2212399"/>
            <a:ext cx="6192481" cy="2941050"/>
          </a:xfrm>
          <a:prstGeom prst="rect">
            <a:avLst/>
          </a:prstGeom>
        </p:spPr>
        <p:txBody>
          <a:bodyPr/>
          <a:lstStyle/>
          <a:p>
            <a:pPr algn="l" defTabSz="886968">
              <a:defRPr sz="1746" b="0" u="sng" spc="-97">
                <a:latin typeface="Avenir Next LT Pro"/>
                <a:ea typeface="Avenir Next LT Pro"/>
                <a:cs typeface="Avenir Next LT Pro"/>
                <a:sym typeface="Avenir Next LT Pro"/>
              </a:defRPr>
            </a:pPr>
            <a:r>
              <a:t>Dropbox:  </a:t>
            </a:r>
            <a:r>
              <a:rPr sz="1164" u="none" spc="-97"/>
              <a:t>Easy to use, Free</a:t>
            </a:r>
            <a:br>
              <a:rPr sz="1164" u="none" spc="-97"/>
            </a:br>
            <a:r>
              <a:t>ORGANIZATION:</a:t>
            </a:r>
            <a:r>
              <a:rPr sz="1164" u="none" spc="-97"/>
              <a:t>  We used the same outline As is used for our meetings</a:t>
            </a:r>
            <a:br>
              <a:rPr sz="1164" u="none" spc="-97"/>
            </a:br>
            <a:r>
              <a:t>What is archived</a:t>
            </a:r>
            <a:r>
              <a:rPr u="none"/>
              <a:t>:  </a:t>
            </a:r>
            <a:r>
              <a:rPr sz="1164" u="none" spc="-97"/>
              <a:t>Rosters;  Treasurer’s Reports; Minutes and attendance at ExCom; awards; links; newsletters; job descriptions;</a:t>
            </a:r>
            <a:br>
              <a:rPr sz="1164" u="none" spc="-97"/>
            </a:br>
            <a:r>
              <a:rPr sz="1164" u="none" spc="-97"/>
              <a:t>officers’  notes, flyers, documents;  info on Events and flyers; cruise </a:t>
            </a:r>
            <a:br>
              <a:rPr sz="1164" u="none" spc="-97"/>
            </a:br>
            <a:r>
              <a:t>Who does it:  </a:t>
            </a:r>
            <a:r>
              <a:rPr sz="1164" u="none" spc="-97"/>
              <a:t>Officers and those in charge of events; archivist and  helpers</a:t>
            </a:r>
            <a:br>
              <a:rPr sz="1164" u="none" spc="-97"/>
            </a:br>
            <a:r>
              <a:t>Photos</a:t>
            </a:r>
            <a:r>
              <a:rPr u="none"/>
              <a:t>:  </a:t>
            </a:r>
            <a:r>
              <a:rPr sz="1164" b="1" i="1" u="none" spc="-97"/>
              <a:t>general photos </a:t>
            </a:r>
            <a:r>
              <a:rPr sz="1164" u="none" spc="-97"/>
              <a:t>are kept in facebook, the website, and our newsletters</a:t>
            </a:r>
            <a:br>
              <a:rPr sz="1164" u="none" spc="-97"/>
            </a:br>
            <a:r>
              <a:rPr sz="1164" b="1" i="1" u="none" spc="-97"/>
              <a:t>photos for the archive</a:t>
            </a:r>
            <a:r>
              <a:rPr sz="1164" u="none" spc="-97"/>
              <a:t>:  awards  and historical photos (Commanders,  change of watch</a:t>
            </a:r>
            <a:br>
              <a:rPr sz="1164" u="none" spc="-97"/>
            </a:br>
            <a:r>
              <a:t>Quality Control: </a:t>
            </a:r>
            <a:r>
              <a:rPr u="none"/>
              <a:t> </a:t>
            </a:r>
            <a:r>
              <a:rPr sz="1358" u="none" spc="-97"/>
              <a:t>Officers  and those running events save what they want, and delete what they want</a:t>
            </a:r>
            <a:br>
              <a:rPr sz="1358" u="none" spc="-97"/>
            </a:br>
            <a:r>
              <a:t>Training and access:  </a:t>
            </a:r>
            <a:r>
              <a:rPr u="none"/>
              <a:t> </a:t>
            </a:r>
            <a:r>
              <a:rPr sz="1164" u="none" spc="-97"/>
              <a:t>people have been pretty good about learning or their own or they contact the webmaster for help.</a:t>
            </a:r>
            <a:br>
              <a:rPr sz="1164" u="none" spc="-97"/>
            </a:br>
            <a:endParaRPr sz="1164" u="none" spc="-97"/>
          </a:p>
        </p:txBody>
      </p:sp>
      <p:sp>
        <p:nvSpPr>
          <p:cNvPr id="219" name="Slide Number Placeholder 4"/>
          <p:cNvSpPr txBox="1">
            <a:spLocks noGrp="1"/>
          </p:cNvSpPr>
          <p:nvPr>
            <p:ph type="sldNum" sz="quarter" idx="2"/>
          </p:nvPr>
        </p:nvSpPr>
        <p:spPr>
          <a:xfrm>
            <a:off x="10402198" y="5187568"/>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20" name="TextBox 5"/>
          <p:cNvSpPr txBox="1"/>
          <p:nvPr/>
        </p:nvSpPr>
        <p:spPr>
          <a:xfrm>
            <a:off x="1674875" y="1616764"/>
            <a:ext cx="3182709"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737F2A"/>
                </a:solidFill>
              </a:defRPr>
            </a:lvl1pPr>
          </a:lstStyle>
          <a:p>
            <a:r>
              <a:t>Decisions, decisions…</a:t>
            </a:r>
          </a:p>
        </p:txBody>
      </p:sp>
      <p:pic>
        <p:nvPicPr>
          <p:cNvPr id="221" name="Picture 7" descr="Picture 7"/>
          <p:cNvPicPr>
            <a:picLocks noChangeAspect="1"/>
          </p:cNvPicPr>
          <p:nvPr/>
        </p:nvPicPr>
        <p:blipFill>
          <a:blip r:embed="rId2">
            <a:extLst/>
          </a:blip>
          <a:stretch>
            <a:fillRect/>
          </a:stretch>
        </p:blipFill>
        <p:spPr>
          <a:xfrm>
            <a:off x="7931614" y="1524000"/>
            <a:ext cx="2771776" cy="3810000"/>
          </a:xfrm>
          <a:prstGeom prst="rect">
            <a:avLst/>
          </a:prstGeom>
          <a:ln w="12700">
            <a:miter lim="400000"/>
          </a:ln>
        </p:spPr>
      </p:pic>
      <p:sp>
        <p:nvSpPr>
          <p:cNvPr id="222" name="TextBox 8"/>
          <p:cNvSpPr txBox="1"/>
          <p:nvPr/>
        </p:nvSpPr>
        <p:spPr>
          <a:xfrm>
            <a:off x="7977334" y="5333999"/>
            <a:ext cx="268033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a:pPr>
            <a:r>
              <a:rPr u="sng">
                <a:solidFill>
                  <a:srgbClr val="9069AE"/>
                </a:solidFill>
                <a:uFill>
                  <a:solidFill>
                    <a:srgbClr val="9069AE"/>
                  </a:solidFill>
                </a:uFill>
                <a:hlinkClick r:id="rId3"/>
              </a:rPr>
              <a:t>This Photo</a:t>
            </a:r>
            <a:r>
              <a:t> by Unknown Author is licensed under </a:t>
            </a:r>
            <a:r>
              <a:rPr u="sng">
                <a:solidFill>
                  <a:srgbClr val="9069AE"/>
                </a:solidFill>
                <a:uFill>
                  <a:solidFill>
                    <a:srgbClr val="9069AE"/>
                  </a:solidFill>
                </a:uFill>
                <a:hlinkClick r:id="rId4"/>
              </a:rPr>
              <a:t>CC BY-SA-NC</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Footer Placeholder 4"/>
          <p:cNvSpPr txBox="1"/>
          <p:nvPr/>
        </p:nvSpPr>
        <p:spPr>
          <a:xfrm>
            <a:off x="1112519" y="6035040"/>
            <a:ext cx="4937762" cy="36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defTabSz="457200">
              <a:spcBef>
                <a:spcPts val="600"/>
              </a:spcBef>
              <a:defRPr sz="1000">
                <a:solidFill>
                  <a:srgbClr val="FFFFFF"/>
                </a:solidFill>
              </a:defRPr>
            </a:lvl1pPr>
          </a:lstStyle>
          <a:p>
            <a:r>
              <a:t>Susan P. Woron, Chair of Archive Committee</a:t>
            </a:r>
          </a:p>
        </p:txBody>
      </p:sp>
      <p:sp>
        <p:nvSpPr>
          <p:cNvPr id="225" name="Rectangle 19"/>
          <p:cNvSpPr/>
          <p:nvPr/>
        </p:nvSpPr>
        <p:spPr>
          <a:xfrm>
            <a:off x="-2" y="0"/>
            <a:ext cx="12192003"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26" name="Content Placeholder 14" descr="Content Placeholder 14"/>
          <p:cNvPicPr>
            <a:picLocks noChangeAspect="1"/>
          </p:cNvPicPr>
          <p:nvPr/>
        </p:nvPicPr>
        <p:blipFill>
          <a:blip r:embed="rId3">
            <a:extLst/>
          </a:blip>
          <a:srcRect l="22551" r="7537"/>
          <a:stretch>
            <a:fillRect/>
          </a:stretch>
        </p:blipFill>
        <p:spPr>
          <a:xfrm>
            <a:off x="-263885" y="6906"/>
            <a:ext cx="6811235" cy="6857990"/>
          </a:xfrm>
          <a:prstGeom prst="rect">
            <a:avLst/>
          </a:prstGeom>
          <a:ln w="12700">
            <a:miter lim="400000"/>
          </a:ln>
        </p:spPr>
      </p:pic>
      <p:sp>
        <p:nvSpPr>
          <p:cNvPr id="227" name="Rectangle 21"/>
          <p:cNvSpPr/>
          <p:nvPr/>
        </p:nvSpPr>
        <p:spPr>
          <a:xfrm>
            <a:off x="6621267" y="255101"/>
            <a:ext cx="5342134" cy="6361600"/>
          </a:xfrm>
          <a:prstGeom prst="rect">
            <a:avLst/>
          </a:prstGeom>
          <a:solidFill>
            <a:srgbClr val="D9D9D9">
              <a:alpha val="60000"/>
            </a:srgbClr>
          </a:solidFill>
          <a:ln w="12700">
            <a:miter lim="400000"/>
          </a:ln>
        </p:spPr>
        <p:txBody>
          <a:bodyPr lIns="45719" rIns="45719" anchor="ctr"/>
          <a:lstStyle/>
          <a:p>
            <a:pPr algn="ctr">
              <a:defRPr>
                <a:solidFill>
                  <a:srgbClr val="FFFFFF"/>
                </a:solidFill>
              </a:defRPr>
            </a:pPr>
            <a:endParaRPr/>
          </a:p>
        </p:txBody>
      </p:sp>
      <p:sp>
        <p:nvSpPr>
          <p:cNvPr id="228" name="Rectangle 23"/>
          <p:cNvSpPr/>
          <p:nvPr/>
        </p:nvSpPr>
        <p:spPr>
          <a:xfrm>
            <a:off x="6769099" y="393364"/>
            <a:ext cx="5018213" cy="6035549"/>
          </a:xfrm>
          <a:prstGeom prst="rect">
            <a:avLst/>
          </a:prstGeom>
          <a:ln w="6350">
            <a:solidFill>
              <a:srgbClr val="404040"/>
            </a:solidFill>
          </a:ln>
        </p:spPr>
        <p:txBody>
          <a:bodyPr lIns="45719" rIns="45719" anchor="ctr"/>
          <a:lstStyle/>
          <a:p>
            <a:pPr algn="ctr">
              <a:defRPr>
                <a:solidFill>
                  <a:srgbClr val="FFFFFF"/>
                </a:solidFill>
              </a:defRPr>
            </a:pPr>
            <a:endParaRPr/>
          </a:p>
        </p:txBody>
      </p:sp>
      <p:sp>
        <p:nvSpPr>
          <p:cNvPr id="229" name="Title 1"/>
          <p:cNvSpPr txBox="1">
            <a:spLocks noGrp="1"/>
          </p:cNvSpPr>
          <p:nvPr>
            <p:ph type="title"/>
          </p:nvPr>
        </p:nvSpPr>
        <p:spPr>
          <a:xfrm>
            <a:off x="7064081" y="642594"/>
            <a:ext cx="4472923" cy="778244"/>
          </a:xfrm>
          <a:prstGeom prst="rect">
            <a:avLst/>
          </a:prstGeom>
        </p:spPr>
        <p:txBody>
          <a:bodyPr/>
          <a:lstStyle>
            <a:lvl1pPr algn="ctr">
              <a:defRPr>
                <a:solidFill>
                  <a:srgbClr val="E52036"/>
                </a:solidFill>
              </a:defRPr>
            </a:lvl1pPr>
          </a:lstStyle>
          <a:p>
            <a:r>
              <a:t>Getting Started</a:t>
            </a:r>
          </a:p>
        </p:txBody>
      </p:sp>
      <p:sp>
        <p:nvSpPr>
          <p:cNvPr id="230" name="TextBox 10"/>
          <p:cNvSpPr txBox="1"/>
          <p:nvPr/>
        </p:nvSpPr>
        <p:spPr>
          <a:xfrm>
            <a:off x="6856954" y="1420836"/>
            <a:ext cx="4884637" cy="4794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spcBef>
                <a:spcPts val="600"/>
              </a:spcBef>
              <a:defRPr sz="2000" u="sng"/>
            </a:pPr>
            <a:r>
              <a:t>Research</a:t>
            </a:r>
            <a:r>
              <a:rPr sz="1800" u="none"/>
              <a:t>: what are others doing?</a:t>
            </a:r>
          </a:p>
          <a:p>
            <a:pPr>
              <a:spcBef>
                <a:spcPts val="600"/>
              </a:spcBef>
              <a:defRPr sz="2000" u="sng"/>
            </a:pPr>
            <a:r>
              <a:t>Communications</a:t>
            </a:r>
            <a:r>
              <a:rPr sz="1800" u="none"/>
              <a:t>: ExCom, newsletter, email</a:t>
            </a:r>
          </a:p>
          <a:p>
            <a:pPr>
              <a:spcBef>
                <a:spcPts val="600"/>
              </a:spcBef>
              <a:defRPr sz="2000" u="sng"/>
            </a:pPr>
            <a:r>
              <a:t>Form Committee</a:t>
            </a:r>
            <a:r>
              <a:rPr sz="1800" u="none"/>
              <a:t>: I chose PC’s, also      Webmaster, current Commander, volunteers</a:t>
            </a:r>
          </a:p>
          <a:p>
            <a:pPr>
              <a:spcBef>
                <a:spcPts val="600"/>
              </a:spcBef>
              <a:defRPr sz="2000" u="sng"/>
            </a:pPr>
            <a:r>
              <a:t>Discuss</a:t>
            </a:r>
            <a:r>
              <a:rPr sz="1800" u="none"/>
              <a:t>: Purpose of your archive; philosophy; create an outline</a:t>
            </a:r>
          </a:p>
          <a:p>
            <a:pPr>
              <a:spcBef>
                <a:spcPts val="600"/>
              </a:spcBef>
              <a:defRPr sz="2000" u="sng"/>
            </a:pPr>
            <a:r>
              <a:t>Set up Dropbox</a:t>
            </a:r>
            <a:r>
              <a:rPr sz="1800" u="none"/>
              <a:t>: webmaster gets everyone connected, trained, and creates account</a:t>
            </a:r>
          </a:p>
          <a:p>
            <a:pPr>
              <a:spcBef>
                <a:spcPts val="600"/>
              </a:spcBef>
              <a:defRPr sz="2000" u="sng"/>
            </a:pPr>
            <a:r>
              <a:t>Meetings</a:t>
            </a:r>
            <a:r>
              <a:rPr sz="1800" u="none"/>
              <a:t>: Discuss issues, take surveys, some online work, review system so far</a:t>
            </a:r>
          </a:p>
          <a:p>
            <a:pPr>
              <a:spcBef>
                <a:spcPts val="600"/>
              </a:spcBef>
              <a:defRPr sz="2000" u="sng"/>
            </a:pPr>
            <a:r>
              <a:t>Create the system</a:t>
            </a:r>
            <a:r>
              <a:rPr sz="1800" u="none"/>
              <a:t>:  Chair designed the first system</a:t>
            </a:r>
          </a:p>
          <a:p>
            <a:pPr>
              <a:spcBef>
                <a:spcPts val="600"/>
              </a:spcBef>
              <a:defRPr sz="2000" u="sng"/>
            </a:pPr>
            <a:r>
              <a:t>Revise the system:</a:t>
            </a:r>
            <a:r>
              <a:rPr u="none"/>
              <a:t>  and your decisions</a:t>
            </a:r>
          </a:p>
        </p:txBody>
      </p:sp>
      <p:sp>
        <p:nvSpPr>
          <p:cNvPr id="231" name="Slide Number Placeholder 5"/>
          <p:cNvSpPr txBox="1">
            <a:spLocks noGrp="1"/>
          </p:cNvSpPr>
          <p:nvPr>
            <p:ph type="sldNum" sz="quarter" idx="2"/>
          </p:nvPr>
        </p:nvSpPr>
        <p:spPr>
          <a:xfrm>
            <a:off x="11505859" y="6156960"/>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defTabSz="457200">
              <a:spcBef>
                <a:spcPts val="600"/>
              </a:spcBef>
              <a:defRPr sz="1000"/>
            </a:lvl1p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SavonVTI">
  <a:themeElements>
    <a:clrScheme name="SavonVTI">
      <a:dk1>
        <a:srgbClr val="000000"/>
      </a:dk1>
      <a:lt1>
        <a:srgbClr val="000000"/>
      </a:lt1>
      <a:dk2>
        <a:srgbClr val="A7A7A7"/>
      </a:dk2>
      <a:lt2>
        <a:srgbClr val="535353"/>
      </a:lt2>
      <a:accent1>
        <a:srgbClr val="71B13D"/>
      </a:accent1>
      <a:accent2>
        <a:srgbClr val="99A938"/>
      </a:accent2>
      <a:accent3>
        <a:srgbClr val="C29A31"/>
      </a:accent3>
      <a:accent4>
        <a:srgbClr val="EB7E4E"/>
      </a:accent4>
      <a:accent5>
        <a:srgbClr val="EE6E7C"/>
      </a:accent5>
      <a:accent6>
        <a:srgbClr val="EB4EA1"/>
      </a:accent6>
      <a:hlink>
        <a:srgbClr val="0000FF"/>
      </a:hlink>
      <a:folHlink>
        <a:srgbClr val="FF00FF"/>
      </a:folHlink>
    </a:clrScheme>
    <a:fontScheme name="SavonVTI">
      <a:majorFont>
        <a:latin typeface="Calibri"/>
        <a:ea typeface="Calibri"/>
        <a:cs typeface="Calibri"/>
      </a:majorFont>
      <a:minorFont>
        <a:latin typeface="Helvetica"/>
        <a:ea typeface="Helvetica"/>
        <a:cs typeface="Helvetica"/>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vonVTI">
  <a:themeElements>
    <a:clrScheme name="SavonVTI">
      <a:dk1>
        <a:srgbClr val="000000"/>
      </a:dk1>
      <a:lt1>
        <a:srgbClr val="FFFFFF"/>
      </a:lt1>
      <a:dk2>
        <a:srgbClr val="A7A7A7"/>
      </a:dk2>
      <a:lt2>
        <a:srgbClr val="535353"/>
      </a:lt2>
      <a:accent1>
        <a:srgbClr val="71B13D"/>
      </a:accent1>
      <a:accent2>
        <a:srgbClr val="99A938"/>
      </a:accent2>
      <a:accent3>
        <a:srgbClr val="C29A31"/>
      </a:accent3>
      <a:accent4>
        <a:srgbClr val="EB7E4E"/>
      </a:accent4>
      <a:accent5>
        <a:srgbClr val="EE6E7C"/>
      </a:accent5>
      <a:accent6>
        <a:srgbClr val="EB4EA1"/>
      </a:accent6>
      <a:hlink>
        <a:srgbClr val="0000FF"/>
      </a:hlink>
      <a:folHlink>
        <a:srgbClr val="FF00FF"/>
      </a:folHlink>
    </a:clrScheme>
    <a:fontScheme name="SavonVTI">
      <a:majorFont>
        <a:latin typeface="Calibri"/>
        <a:ea typeface="Calibri"/>
        <a:cs typeface="Calibri"/>
      </a:majorFont>
      <a:minorFont>
        <a:latin typeface="Helvetica"/>
        <a:ea typeface="Helvetica"/>
        <a:cs typeface="Helvetica"/>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1991</Words>
  <Application>Microsoft Office PowerPoint</Application>
  <PresentationFormat>Widescreen</PresentationFormat>
  <Paragraphs>149</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Avenir Next LT Pro</vt:lpstr>
      <vt:lpstr>Avenir Next LT Pro Light</vt:lpstr>
      <vt:lpstr>Calibri</vt:lpstr>
      <vt:lpstr>Garamond</vt:lpstr>
      <vt:lpstr>SavonVTI</vt:lpstr>
      <vt:lpstr>CREATING   AN ARCHIVE</vt:lpstr>
      <vt:lpstr>PowerPoint Presentation</vt:lpstr>
      <vt:lpstr>Starting out…</vt:lpstr>
      <vt:lpstr>Research and Thinking Things Through</vt:lpstr>
      <vt:lpstr>Purpose of the Committee</vt:lpstr>
      <vt:lpstr>Philosophy of the Committee</vt:lpstr>
      <vt:lpstr>Issues</vt:lpstr>
      <vt:lpstr>Dropbox:  Easy to use, Free ORGANIZATION:  We used the same outline As is used for our meetings What is archived:  Rosters;  Treasurer’s Reports; Minutes and attendance at ExCom; awards; links; newsletters; job descriptions; officers’  notes, flyers, documents;  info on Events and flyers; cruise  Who does it:  Officers and those in charge of events; archivist and  helpers Photos:  general photos are kept in facebook, the website, and our newsletters photos for the archive:  awards  and historical photos (Commanders,  change of watch Quality Control:  Officers  and those running events save what they want, and delete what they want Training and access:   people have been pretty good about learning or their own or they contact the webmaster for help. </vt:lpstr>
      <vt:lpstr>Getting Started</vt:lpstr>
      <vt:lpstr>PowerPoint Presentation</vt:lpstr>
      <vt:lpstr>Next Steps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ARCHIVE</dc:title>
  <dc:creator>joesboat</dc:creator>
  <cp:lastModifiedBy>Joseph Gibson</cp:lastModifiedBy>
  <cp:revision>1</cp:revision>
  <dcterms:modified xsi:type="dcterms:W3CDTF">2020-12-08T16:23:16Z</dcterms:modified>
</cp:coreProperties>
</file>